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6" r:id="rId2"/>
    <p:sldId id="437" r:id="rId3"/>
    <p:sldId id="462" r:id="rId4"/>
    <p:sldId id="456" r:id="rId5"/>
    <p:sldId id="464" r:id="rId6"/>
    <p:sldId id="455" r:id="rId7"/>
    <p:sldId id="469" r:id="rId8"/>
    <p:sldId id="444" r:id="rId9"/>
    <p:sldId id="470" r:id="rId10"/>
    <p:sldId id="461" r:id="rId11"/>
    <p:sldId id="460" r:id="rId12"/>
    <p:sldId id="458" r:id="rId13"/>
    <p:sldId id="478" r:id="rId14"/>
    <p:sldId id="446" r:id="rId15"/>
    <p:sldId id="447" r:id="rId16"/>
    <p:sldId id="479" r:id="rId17"/>
    <p:sldId id="448" r:id="rId18"/>
    <p:sldId id="449" r:id="rId19"/>
    <p:sldId id="480" r:id="rId20"/>
    <p:sldId id="475" r:id="rId21"/>
    <p:sldId id="452" r:id="rId22"/>
    <p:sldId id="450" r:id="rId23"/>
    <p:sldId id="454" r:id="rId24"/>
    <p:sldId id="453" r:id="rId25"/>
    <p:sldId id="481" r:id="rId26"/>
    <p:sldId id="421" r:id="rId27"/>
    <p:sldId id="476" r:id="rId28"/>
    <p:sldId id="477" r:id="rId29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1" autoAdjust="0"/>
    <p:restoredTop sz="95908" autoAdjust="0"/>
  </p:normalViewPr>
  <p:slideViewPr>
    <p:cSldViewPr>
      <p:cViewPr>
        <p:scale>
          <a:sx n="75" d="100"/>
          <a:sy n="75" d="100"/>
        </p:scale>
        <p:origin x="-581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5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此評估法分數越高表示，系統越能在前幾個答案中便回答問題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為問題個數，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rank(qi)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表示系統第一個正確回答問題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的答案排行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(answer rank)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假如系統在第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個排行正確回答了問題，則這問題的分數為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，最後計算問題的平均分數即可。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如果系統最後的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值為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，表示此系統平均在第二的答案中即可回答正確答案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9.e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505200"/>
            <a:ext cx="8424936" cy="31641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Date : 2012/10/25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Author : </a:t>
            </a:r>
            <a:r>
              <a:rPr lang="en-US" altLang="zh-TW" dirty="0" err="1" smtClean="0"/>
              <a:t>Yosi</a:t>
            </a:r>
            <a:r>
              <a:rPr lang="en-US" altLang="zh-TW" dirty="0" smtClean="0"/>
              <a:t> Mass, </a:t>
            </a:r>
            <a:r>
              <a:rPr lang="en-US" altLang="zh-TW" dirty="0" err="1" smtClean="0"/>
              <a:t>Yehoshua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Sagiv</a:t>
            </a:r>
            <a:r>
              <a:rPr lang="en-US" altLang="zh-TW" dirty="0" smtClean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/>
              <a:t>Source : </a:t>
            </a:r>
            <a:r>
              <a:rPr lang="en-US" altLang="zh-TW" dirty="0" smtClean="0"/>
              <a:t>WSDM’12</a:t>
            </a:r>
            <a:endParaRPr lang="en-US" altLang="zh-TW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Speaker 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Advisor : </a:t>
            </a:r>
            <a:r>
              <a:rPr lang="en-US" altLang="zh-TW" dirty="0"/>
              <a:t>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9585"/>
            <a:ext cx="7344816" cy="11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6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03829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12657" y="5325015"/>
            <a:ext cx="8407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Unigram</a:t>
            </a:r>
          </a:p>
          <a:p>
            <a:r>
              <a:rPr lang="en-US" altLang="zh-TW" dirty="0"/>
              <a:t>• Each word occurs independently of the other words</a:t>
            </a:r>
          </a:p>
          <a:p>
            <a:r>
              <a:rPr lang="en-US" altLang="zh-TW" dirty="0"/>
              <a:t>• The so-called “bag-of-words” model (e.g., how to </a:t>
            </a:r>
            <a:r>
              <a:rPr lang="en-US" altLang="zh-TW" dirty="0" smtClean="0"/>
              <a:t>distinguish “</a:t>
            </a:r>
            <a:r>
              <a:rPr lang="en-US" altLang="zh-TW" dirty="0"/>
              <a:t>street market” from “market street)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27984"/>
            <a:ext cx="461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30" y="548680"/>
            <a:ext cx="27241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Language Model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67" y="1022787"/>
            <a:ext cx="1343025" cy="5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單箭頭接點 2"/>
          <p:cNvCxnSpPr/>
          <p:nvPr/>
        </p:nvCxnSpPr>
        <p:spPr>
          <a:xfrm>
            <a:off x="4427984" y="1290057"/>
            <a:ext cx="1740346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44008" y="143639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Relevance(?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4266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1484784"/>
            <a:ext cx="2088232" cy="525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070888" y="2689496"/>
            <a:ext cx="489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b="1" dirty="0"/>
              <a:t>The zero-probability </a:t>
            </a:r>
            <a:r>
              <a:rPr lang="en-US" altLang="zh-TW" b="1" dirty="0" smtClean="0"/>
              <a:t>problem : </a:t>
            </a:r>
          </a:p>
          <a:p>
            <a:r>
              <a:rPr lang="en-US" altLang="zh-TW" dirty="0" smtClean="0"/>
              <a:t>If </a:t>
            </a:r>
            <a:r>
              <a:rPr lang="en-US" altLang="zh-TW" i="1" dirty="0"/>
              <a:t>W</a:t>
            </a:r>
            <a:r>
              <a:rPr lang="en-US" altLang="zh-TW" i="1" dirty="0" smtClean="0"/>
              <a:t>e </a:t>
            </a:r>
            <a:r>
              <a:rPr lang="en-US" altLang="zh-TW" dirty="0" smtClean="0"/>
              <a:t>do </a:t>
            </a:r>
            <a:r>
              <a:rPr lang="en-US" altLang="zh-TW" dirty="0"/>
              <a:t>not occur in </a:t>
            </a:r>
            <a:r>
              <a:rPr lang="en-US" altLang="zh-TW" i="1" dirty="0" smtClean="0"/>
              <a:t>D1 </a:t>
            </a:r>
            <a:r>
              <a:rPr lang="en-US" altLang="zh-TW" dirty="0"/>
              <a:t>then P(W</a:t>
            </a:r>
            <a:r>
              <a:rPr lang="en-US" altLang="zh-TW" sz="1600" dirty="0"/>
              <a:t>e</a:t>
            </a:r>
            <a:r>
              <a:rPr lang="en-US" altLang="zh-TW" dirty="0"/>
              <a:t> |M</a:t>
            </a:r>
            <a:r>
              <a:rPr lang="en-US" altLang="zh-TW" sz="1200" dirty="0"/>
              <a:t>D1</a:t>
            </a:r>
            <a:r>
              <a:rPr lang="en-US" altLang="zh-TW" dirty="0" smtClean="0"/>
              <a:t>) = 0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70888" y="3504489"/>
            <a:ext cx="489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Smooth the document-specific unigram model with </a:t>
            </a:r>
            <a:r>
              <a:rPr lang="en-US" altLang="zh-TW" dirty="0" smtClean="0"/>
              <a:t>a collection </a:t>
            </a:r>
            <a:r>
              <a:rPr lang="en-US" altLang="zh-TW" dirty="0"/>
              <a:t>model (two states, or a mixture of two </a:t>
            </a:r>
            <a:r>
              <a:rPr lang="en-US" altLang="zh-TW" dirty="0" err="1"/>
              <a:t>multinomials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0" y="4509120"/>
            <a:ext cx="4917236" cy="44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流程圖: 磁碟 7"/>
          <p:cNvSpPr/>
          <p:nvPr/>
        </p:nvSpPr>
        <p:spPr>
          <a:xfrm>
            <a:off x="467544" y="1567079"/>
            <a:ext cx="1800200" cy="1584082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 smtClean="0"/>
              <a:t> </a:t>
            </a:r>
          </a:p>
          <a:p>
            <a:r>
              <a:rPr lang="en-US" altLang="zh-TW" sz="1400" dirty="0" err="1" smtClean="0"/>
              <a:t>WaWaWaWa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   </a:t>
            </a:r>
          </a:p>
          <a:p>
            <a:r>
              <a:rPr lang="en-US" altLang="zh-TW" sz="1400" dirty="0" err="1" smtClean="0"/>
              <a:t>WbWbWb</a:t>
            </a:r>
            <a:r>
              <a:rPr lang="en-US" altLang="zh-TW" sz="1400" dirty="0" smtClean="0"/>
              <a:t>	</a:t>
            </a:r>
            <a:endParaRPr lang="en-US" altLang="zh-TW" sz="1400" dirty="0"/>
          </a:p>
          <a:p>
            <a:r>
              <a:rPr lang="en-US" altLang="zh-TW" sz="1400" dirty="0" err="1" smtClean="0"/>
              <a:t>WcWc</a:t>
            </a:r>
            <a:endParaRPr lang="en-US" altLang="zh-TW" sz="1400" dirty="0" smtClean="0"/>
          </a:p>
          <a:p>
            <a:r>
              <a:rPr lang="en-US" altLang="zh-TW" sz="1400" dirty="0" err="1" smtClean="0"/>
              <a:t>Wd</a:t>
            </a:r>
            <a:endParaRPr lang="en-US" altLang="zh-TW" sz="1400" dirty="0" smtClean="0"/>
          </a:p>
        </p:txBody>
      </p:sp>
      <p:sp>
        <p:nvSpPr>
          <p:cNvPr id="14" name="流程圖: 磁碟 13"/>
          <p:cNvSpPr/>
          <p:nvPr/>
        </p:nvSpPr>
        <p:spPr>
          <a:xfrm>
            <a:off x="467544" y="5013175"/>
            <a:ext cx="1800200" cy="1584177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 smtClean="0"/>
              <a:t>    </a:t>
            </a:r>
            <a:endParaRPr lang="en-US" altLang="zh-TW" sz="1400" dirty="0"/>
          </a:p>
          <a:p>
            <a:r>
              <a:rPr lang="en-US" altLang="zh-TW" sz="1400" dirty="0" err="1"/>
              <a:t>WbWb</a:t>
            </a:r>
            <a:r>
              <a:rPr lang="en-US" altLang="zh-TW" sz="1400" dirty="0"/>
              <a:t>	</a:t>
            </a:r>
          </a:p>
          <a:p>
            <a:r>
              <a:rPr lang="en-US" altLang="zh-TW" sz="1400" dirty="0" err="1" smtClean="0"/>
              <a:t>WcWcWc</a:t>
            </a:r>
            <a:endParaRPr lang="en-US" altLang="zh-TW" sz="1400" dirty="0"/>
          </a:p>
          <a:p>
            <a:r>
              <a:rPr lang="en-US" altLang="zh-TW" sz="1400" dirty="0" err="1" smtClean="0"/>
              <a:t>Wd</a:t>
            </a:r>
            <a:endParaRPr lang="en-US" altLang="zh-TW" sz="1400" dirty="0" smtClean="0"/>
          </a:p>
          <a:p>
            <a:r>
              <a:rPr lang="en-US" altLang="zh-TW" sz="1400" dirty="0" err="1" smtClean="0"/>
              <a:t>WeWeWeWe</a:t>
            </a:r>
            <a:endParaRPr lang="en-US" altLang="zh-TW" sz="1400" dirty="0"/>
          </a:p>
        </p:txBody>
      </p:sp>
      <p:sp>
        <p:nvSpPr>
          <p:cNvPr id="15" name="流程圖: 磁碟 14"/>
          <p:cNvSpPr/>
          <p:nvPr/>
        </p:nvSpPr>
        <p:spPr>
          <a:xfrm>
            <a:off x="467544" y="3284983"/>
            <a:ext cx="1800200" cy="1584176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1400" dirty="0" smtClean="0"/>
          </a:p>
          <a:p>
            <a:r>
              <a:rPr lang="en-US" altLang="zh-TW" sz="1400" dirty="0" err="1" smtClean="0"/>
              <a:t>WaWa</a:t>
            </a:r>
            <a:r>
              <a:rPr lang="en-US" altLang="zh-TW" sz="1400" dirty="0" smtClean="0"/>
              <a:t>	We    </a:t>
            </a:r>
            <a:endParaRPr lang="en-US" altLang="zh-TW" sz="1400" dirty="0"/>
          </a:p>
          <a:p>
            <a:r>
              <a:rPr lang="en-US" altLang="zh-TW" sz="1400" dirty="0" err="1" smtClean="0"/>
              <a:t>WbWb</a:t>
            </a:r>
            <a:r>
              <a:rPr lang="en-US" altLang="zh-TW" sz="1400" dirty="0"/>
              <a:t>	</a:t>
            </a:r>
            <a:r>
              <a:rPr lang="en-US" altLang="zh-TW" sz="1400" dirty="0" err="1" smtClean="0"/>
              <a:t>WfWf</a:t>
            </a:r>
            <a:endParaRPr lang="en-US" altLang="zh-TW" sz="1400" dirty="0"/>
          </a:p>
          <a:p>
            <a:r>
              <a:rPr lang="en-US" altLang="zh-TW" sz="1400" dirty="0" err="1"/>
              <a:t>WcWc</a:t>
            </a:r>
            <a:endParaRPr lang="en-US" altLang="zh-TW" sz="1400" dirty="0"/>
          </a:p>
          <a:p>
            <a:r>
              <a:rPr lang="en-US" altLang="zh-TW" sz="1400" dirty="0" err="1"/>
              <a:t>Wd</a:t>
            </a:r>
            <a:endParaRPr lang="en-US" altLang="zh-TW" sz="1400" dirty="0"/>
          </a:p>
        </p:txBody>
      </p:sp>
      <p:sp>
        <p:nvSpPr>
          <p:cNvPr id="12" name="矩形 11"/>
          <p:cNvSpPr/>
          <p:nvPr/>
        </p:nvSpPr>
        <p:spPr>
          <a:xfrm>
            <a:off x="899592" y="1628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Doc D</a:t>
            </a:r>
            <a:r>
              <a:rPr lang="en-US" altLang="zh-TW" sz="1400" b="1" dirty="0" smtClean="0"/>
              <a:t>1</a:t>
            </a:r>
            <a:r>
              <a:rPr lang="en-US" altLang="zh-TW" b="1" dirty="0" smtClean="0"/>
              <a:t>  </a:t>
            </a:r>
            <a:endParaRPr lang="zh-TW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899592" y="33477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Doc D</a:t>
            </a:r>
            <a:r>
              <a:rPr lang="en-US" altLang="zh-TW" sz="1400" b="1" dirty="0" smtClean="0"/>
              <a:t>2</a:t>
            </a:r>
            <a:r>
              <a:rPr lang="en-US" altLang="zh-TW" b="1" dirty="0" smtClean="0"/>
              <a:t>  </a:t>
            </a:r>
            <a:endParaRPr lang="zh-TW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899592" y="50758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Doc D</a:t>
            </a:r>
            <a:r>
              <a:rPr lang="en-US" altLang="zh-TW" sz="1400" b="1" dirty="0" smtClean="0"/>
              <a:t>3</a:t>
            </a:r>
            <a:r>
              <a:rPr lang="en-US" altLang="zh-TW" b="1" dirty="0" smtClean="0"/>
              <a:t>  </a:t>
            </a:r>
            <a:endParaRPr lang="zh-TW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2055396" y="112474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Collection </a:t>
            </a:r>
            <a:endParaRPr lang="zh-TW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2434799" y="1611957"/>
            <a:ext cx="1417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P(Wa|M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)=0.4</a:t>
            </a:r>
          </a:p>
          <a:p>
            <a:r>
              <a:rPr lang="en-US" altLang="zh-TW" sz="1400" dirty="0" smtClean="0"/>
              <a:t>P(Wb|M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)=0.3</a:t>
            </a:r>
            <a:endParaRPr lang="zh-TW" altLang="en-US" sz="1400" dirty="0"/>
          </a:p>
          <a:p>
            <a:r>
              <a:rPr lang="en-US" altLang="zh-TW" sz="1400" dirty="0" smtClean="0"/>
              <a:t>P(Wc|M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  <a:p>
            <a:r>
              <a:rPr lang="en-US" altLang="zh-TW" sz="1400" dirty="0" smtClean="0"/>
              <a:t>P(Wd|M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)=0.1</a:t>
            </a:r>
            <a:endParaRPr lang="zh-TW" altLang="en-US" sz="1400" dirty="0"/>
          </a:p>
          <a:p>
            <a:r>
              <a:rPr lang="en-US" altLang="zh-TW" sz="1400" dirty="0" smtClean="0"/>
              <a:t>P(We|M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</a:t>
            </a:r>
            <a:r>
              <a:rPr lang="en-US" altLang="zh-TW" sz="1400" dirty="0"/>
              <a:t>0</a:t>
            </a:r>
            <a:endParaRPr lang="zh-TW" altLang="en-US" sz="1400" dirty="0"/>
          </a:p>
          <a:p>
            <a:r>
              <a:rPr lang="en-US" altLang="zh-TW" sz="1400" dirty="0" smtClean="0"/>
              <a:t>P(Wf|M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</a:t>
            </a:r>
            <a:endParaRPr lang="zh-TW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2483768" y="3412157"/>
            <a:ext cx="151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P(Wa|M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</a:p>
          <a:p>
            <a:r>
              <a:rPr lang="en-US" altLang="zh-TW" sz="1400" dirty="0" smtClean="0"/>
              <a:t>P(Wb|M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  <a:p>
            <a:r>
              <a:rPr lang="en-US" altLang="zh-TW" sz="1400" dirty="0" smtClean="0"/>
              <a:t>P(Wc|M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  <a:p>
            <a:r>
              <a:rPr lang="en-US" altLang="zh-TW" sz="1400" dirty="0" smtClean="0"/>
              <a:t>P(Wd|M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)=0.1</a:t>
            </a:r>
            <a:endParaRPr lang="zh-TW" altLang="en-US" sz="1400" dirty="0"/>
          </a:p>
          <a:p>
            <a:r>
              <a:rPr lang="en-US" altLang="zh-TW" sz="1400" dirty="0" smtClean="0"/>
              <a:t>P(We|M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)=0.1</a:t>
            </a:r>
            <a:endParaRPr lang="zh-TW" altLang="en-US" sz="1400" dirty="0"/>
          </a:p>
          <a:p>
            <a:r>
              <a:rPr lang="en-US" altLang="zh-TW" sz="1400" dirty="0" smtClean="0"/>
              <a:t>P(Wf|M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2483768" y="5157192"/>
            <a:ext cx="151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P(Wa|M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</a:t>
            </a:r>
          </a:p>
          <a:p>
            <a:r>
              <a:rPr lang="en-US" altLang="zh-TW" sz="1400" dirty="0" smtClean="0"/>
              <a:t>P(Wb|M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  <a:p>
            <a:r>
              <a:rPr lang="en-US" altLang="zh-TW" sz="1400" dirty="0" smtClean="0"/>
              <a:t>P(Wc|M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)=0.2</a:t>
            </a:r>
            <a:endParaRPr lang="zh-TW" altLang="en-US" sz="1400" dirty="0"/>
          </a:p>
          <a:p>
            <a:r>
              <a:rPr lang="en-US" altLang="zh-TW" sz="1400" dirty="0" smtClean="0"/>
              <a:t>P(Wd|M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)=0.1</a:t>
            </a:r>
            <a:endParaRPr lang="zh-TW" altLang="en-US" sz="1400" dirty="0"/>
          </a:p>
          <a:p>
            <a:r>
              <a:rPr lang="en-US" altLang="zh-TW" sz="1400" dirty="0" smtClean="0"/>
              <a:t>P(We|M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)=0.5</a:t>
            </a:r>
            <a:endParaRPr lang="zh-TW" altLang="en-US" sz="1400" dirty="0"/>
          </a:p>
          <a:p>
            <a:r>
              <a:rPr lang="en-US" altLang="zh-TW" sz="1400" dirty="0" smtClean="0"/>
              <a:t>P(Wf|M</a:t>
            </a:r>
            <a:r>
              <a:rPr lang="en-US" altLang="zh-TW" sz="1100" dirty="0" smtClean="0"/>
              <a:t>D1</a:t>
            </a:r>
            <a:r>
              <a:rPr lang="en-US" altLang="zh-TW" sz="1400" dirty="0" smtClean="0"/>
              <a:t>)=0</a:t>
            </a:r>
            <a:endParaRPr lang="zh-TW" altLang="en-US" sz="1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77" y="764704"/>
            <a:ext cx="4921911" cy="43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070000" y="1268760"/>
            <a:ext cx="4067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Q = 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c,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d,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e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70000" y="1713582"/>
            <a:ext cx="489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P(Q | 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= P(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c</a:t>
            </a:r>
            <a:r>
              <a:rPr lang="en-US" altLang="zh-TW" dirty="0" smtClean="0"/>
              <a:t> </a:t>
            </a:r>
            <a:r>
              <a:rPr lang="en-US" altLang="zh-TW" dirty="0"/>
              <a:t>| M</a:t>
            </a:r>
            <a:r>
              <a:rPr lang="en-US" altLang="zh-TW" sz="1200" dirty="0"/>
              <a:t>D1</a:t>
            </a:r>
            <a:r>
              <a:rPr lang="en-US" altLang="zh-TW" dirty="0" smtClean="0"/>
              <a:t>)*P(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d</a:t>
            </a:r>
            <a:r>
              <a:rPr lang="en-US" altLang="zh-TW" dirty="0" smtClean="0"/>
              <a:t> </a:t>
            </a:r>
            <a:r>
              <a:rPr lang="en-US" altLang="zh-TW" dirty="0"/>
              <a:t>| </a:t>
            </a:r>
            <a:r>
              <a:rPr lang="en-US" altLang="zh-TW" dirty="0" smtClean="0"/>
              <a:t>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)*P(W</a:t>
            </a:r>
            <a:r>
              <a:rPr lang="en-US" altLang="zh-TW" sz="1600" dirty="0" smtClean="0"/>
              <a:t>e</a:t>
            </a:r>
            <a:r>
              <a:rPr lang="en-US" altLang="zh-TW" dirty="0" smtClean="0"/>
              <a:t> |M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 0.2 * 0.1 * </a:t>
            </a:r>
            <a:r>
              <a:rPr lang="en-US" altLang="zh-TW" b="1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995936" y="501317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P(Q | 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= P(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c</a:t>
            </a:r>
            <a:r>
              <a:rPr lang="en-US" altLang="zh-TW" dirty="0" smtClean="0"/>
              <a:t> </a:t>
            </a:r>
            <a:r>
              <a:rPr lang="en-US" altLang="zh-TW" dirty="0"/>
              <a:t>| M</a:t>
            </a:r>
            <a:r>
              <a:rPr lang="en-US" altLang="zh-TW" sz="1200" dirty="0"/>
              <a:t>D1</a:t>
            </a:r>
            <a:r>
              <a:rPr lang="en-US" altLang="zh-TW" dirty="0" smtClean="0"/>
              <a:t>)*P(</a:t>
            </a:r>
            <a:r>
              <a:rPr lang="en-US" altLang="zh-TW" dirty="0" err="1" smtClean="0"/>
              <a:t>W</a:t>
            </a:r>
            <a:r>
              <a:rPr lang="en-US" altLang="zh-TW" sz="1600" dirty="0" err="1" smtClean="0"/>
              <a:t>d</a:t>
            </a:r>
            <a:r>
              <a:rPr lang="en-US" altLang="zh-TW" dirty="0" smtClean="0"/>
              <a:t> </a:t>
            </a:r>
            <a:r>
              <a:rPr lang="en-US" altLang="zh-TW" dirty="0"/>
              <a:t>| </a:t>
            </a:r>
            <a:r>
              <a:rPr lang="en-US" altLang="zh-TW" dirty="0" smtClean="0"/>
              <a:t>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)*P(W</a:t>
            </a:r>
            <a:r>
              <a:rPr lang="en-US" altLang="zh-TW" sz="1600" dirty="0" smtClean="0"/>
              <a:t>e</a:t>
            </a:r>
            <a:r>
              <a:rPr lang="en-US" altLang="zh-TW" dirty="0" smtClean="0"/>
              <a:t> |M</a:t>
            </a:r>
            <a:r>
              <a:rPr lang="en-US" altLang="zh-TW" sz="1200" dirty="0" smtClean="0"/>
              <a:t>D1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 (0.9* 0.2 + 0.1 * 6/30) </a:t>
            </a:r>
            <a:r>
              <a:rPr lang="en-US" altLang="zh-TW" dirty="0" smtClean="0"/>
              <a:t>* </a:t>
            </a:r>
            <a:r>
              <a:rPr lang="en-US" altLang="zh-TW" dirty="0"/>
              <a:t>(0.9* </a:t>
            </a:r>
            <a:r>
              <a:rPr lang="en-US" altLang="zh-TW" dirty="0" smtClean="0"/>
              <a:t>0.1 </a:t>
            </a:r>
            <a:r>
              <a:rPr lang="en-US" altLang="zh-TW" dirty="0"/>
              <a:t>+ 0.1 * </a:t>
            </a:r>
            <a:r>
              <a:rPr lang="en-US" altLang="zh-TW" dirty="0" smtClean="0"/>
              <a:t>3/30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/>
              <a:t>* </a:t>
            </a:r>
            <a:r>
              <a:rPr lang="en-US" altLang="zh-TW" b="1" dirty="0"/>
              <a:t>(0.9* 0</a:t>
            </a:r>
            <a:r>
              <a:rPr lang="en-US" altLang="zh-TW" b="1" dirty="0" smtClean="0"/>
              <a:t> </a:t>
            </a:r>
            <a:r>
              <a:rPr lang="en-US" altLang="zh-TW" b="1" dirty="0"/>
              <a:t>+ 0.1 * 5</a:t>
            </a:r>
            <a:r>
              <a:rPr lang="en-US" altLang="zh-TW" b="1" dirty="0" smtClean="0"/>
              <a:t>/30</a:t>
            </a:r>
            <a:r>
              <a:rPr lang="en-US" altLang="zh-TW" b="1" dirty="0"/>
              <a:t>) </a:t>
            </a:r>
            <a:endParaRPr lang="zh-TW" altLang="en-US" b="1" dirty="0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Language </a:t>
            </a:r>
            <a:r>
              <a:rPr lang="en-US" altLang="zh-TW" sz="2800" b="1" dirty="0" smtClean="0">
                <a:latin typeface="Arial Rounded MT Bold" pitchFamily="34" charset="0"/>
              </a:rPr>
              <a:t>Model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2806"/>
            <a:ext cx="6010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2051720" y="1635038"/>
            <a:ext cx="1800200" cy="662260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4057599" y="1627944"/>
            <a:ext cx="2492227" cy="676448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21510" y="1311791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Structural </a:t>
            </a:r>
            <a:r>
              <a:rPr lang="en-US" altLang="zh-TW" sz="1200" b="1" dirty="0"/>
              <a:t>weights</a:t>
            </a:r>
          </a:p>
          <a:p>
            <a:pPr algn="ctr"/>
            <a:endParaRPr lang="en-US" altLang="zh-TW" sz="1200" b="1" dirty="0"/>
          </a:p>
        </p:txBody>
      </p:sp>
      <p:sp>
        <p:nvSpPr>
          <p:cNvPr id="10" name="矩形 9"/>
          <p:cNvSpPr/>
          <p:nvPr/>
        </p:nvSpPr>
        <p:spPr>
          <a:xfrm>
            <a:off x="4572000" y="1343149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Language models</a:t>
            </a:r>
            <a:endParaRPr lang="en-US" altLang="zh-TW" sz="1200" b="1" dirty="0"/>
          </a:p>
          <a:p>
            <a:pPr algn="ctr"/>
            <a:endParaRPr lang="en-US" altLang="zh-TW" sz="1200" b="1" dirty="0"/>
          </a:p>
        </p:txBody>
      </p:sp>
      <p:sp>
        <p:nvSpPr>
          <p:cNvPr id="3" name="矩形 2"/>
          <p:cNvSpPr/>
          <p:nvPr/>
        </p:nvSpPr>
        <p:spPr>
          <a:xfrm>
            <a:off x="414769" y="5795972"/>
            <a:ext cx="7461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(The name </a:t>
            </a:r>
            <a:r>
              <a:rPr lang="en-US" altLang="zh-TW" i="1" dirty="0" smtClean="0"/>
              <a:t>l-score </a:t>
            </a:r>
            <a:r>
              <a:rPr lang="en-US" altLang="zh-TW" dirty="0" smtClean="0"/>
              <a:t>emphasizes that lower scores are better)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9788"/>
            <a:ext cx="7124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7" y="2511410"/>
            <a:ext cx="50006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0992" y="3082910"/>
            <a:ext cx="8501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Assigning structural </a:t>
            </a:r>
            <a:r>
              <a:rPr lang="en-US" altLang="zh-TW" dirty="0"/>
              <a:t>weights to the nodes and edges of the </a:t>
            </a:r>
            <a:r>
              <a:rPr lang="en-US" altLang="zh-TW" dirty="0" smtClean="0"/>
              <a:t>data graph</a:t>
            </a:r>
            <a:r>
              <a:rPr lang="en-US" altLang="zh-TW" dirty="0"/>
              <a:t>. These weights are derived only from semantic </a:t>
            </a:r>
            <a:r>
              <a:rPr lang="en-US" altLang="zh-TW" dirty="0" smtClean="0"/>
              <a:t>considerations and </a:t>
            </a:r>
            <a:r>
              <a:rPr lang="en-US" altLang="zh-TW" dirty="0"/>
              <a:t>are </a:t>
            </a:r>
            <a:r>
              <a:rPr lang="en-US" altLang="zh-TW" b="1" i="1" dirty="0"/>
              <a:t>static</a:t>
            </a:r>
            <a:r>
              <a:rPr lang="en-US" altLang="zh-TW" dirty="0"/>
              <a:t>, namely, they are independent </a:t>
            </a:r>
            <a:r>
              <a:rPr lang="en-US" altLang="zh-TW" dirty="0" smtClean="0"/>
              <a:t>of any </a:t>
            </a:r>
            <a:r>
              <a:rPr lang="en-US" altLang="zh-TW" dirty="0"/>
              <a:t>particular 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0992" y="4651301"/>
            <a:ext cx="8234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L</a:t>
            </a:r>
            <a:r>
              <a:rPr lang="en-US" altLang="zh-TW" dirty="0" smtClean="0"/>
              <a:t>anguage </a:t>
            </a:r>
            <a:r>
              <a:rPr lang="en-US" altLang="zh-TW" dirty="0"/>
              <a:t>models are used </a:t>
            </a:r>
            <a:r>
              <a:rPr lang="en-US" altLang="zh-TW" dirty="0" smtClean="0"/>
              <a:t>to assign </a:t>
            </a:r>
            <a:r>
              <a:rPr lang="en-US" altLang="zh-TW" dirty="0"/>
              <a:t>weights to the edges that connect the keywords of </a:t>
            </a:r>
            <a:r>
              <a:rPr lang="en-US" altLang="zh-TW" dirty="0" smtClean="0"/>
              <a:t>a given </a:t>
            </a:r>
            <a:r>
              <a:rPr lang="en-US" altLang="zh-TW" dirty="0"/>
              <a:t>query to the nodes that contain them. These </a:t>
            </a:r>
            <a:r>
              <a:rPr lang="en-US" altLang="zh-TW" dirty="0" smtClean="0"/>
              <a:t>weights are </a:t>
            </a:r>
            <a:r>
              <a:rPr lang="en-US" altLang="zh-TW" b="1" i="1" dirty="0"/>
              <a:t>dynamic</a:t>
            </a:r>
            <a:r>
              <a:rPr lang="en-US" altLang="zh-TW" dirty="0"/>
              <a:t>, </a:t>
            </a:r>
            <a:r>
              <a:rPr lang="en-US" altLang="zh-TW" dirty="0" smtClean="0"/>
              <a:t>depending </a:t>
            </a:r>
            <a:r>
              <a:rPr lang="en-US" altLang="zh-TW" dirty="0"/>
              <a:t>on the given </a:t>
            </a:r>
            <a:r>
              <a:rPr lang="en-US" altLang="zh-TW" dirty="0" smtClean="0"/>
              <a:t>query.</a:t>
            </a:r>
            <a:endParaRPr lang="zh-TW" altLang="en-US" dirty="0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Ranking Answer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02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4" y="2122188"/>
            <a:ext cx="4973112" cy="56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3" y="4437112"/>
            <a:ext cx="4330823" cy="5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5021014"/>
            <a:ext cx="875972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dirty="0" smtClean="0"/>
              <a:t>Using </a:t>
            </a:r>
            <a:r>
              <a:rPr lang="en-US" altLang="zh-TW" dirty="0"/>
              <a:t>logarithm in the above equation so that </a:t>
            </a:r>
            <a:r>
              <a:rPr lang="en-US" altLang="zh-TW" i="1" dirty="0" err="1"/>
              <a:t>lscr</a:t>
            </a:r>
            <a:r>
              <a:rPr lang="en-US" altLang="zh-TW" i="1" dirty="0"/>
              <a:t> </a:t>
            </a:r>
            <a:r>
              <a:rPr lang="en-US" altLang="zh-TW" i="1" dirty="0" err="1"/>
              <a:t>ir</a:t>
            </a:r>
            <a:r>
              <a:rPr lang="en-US" altLang="zh-TW" dirty="0"/>
              <a:t>(</a:t>
            </a:r>
            <a:r>
              <a:rPr lang="en-US" altLang="zh-TW" i="1" dirty="0" err="1"/>
              <a:t>Q;A</a:t>
            </a:r>
            <a:r>
              <a:rPr lang="en-US" altLang="zh-TW" sz="1400" i="1" dirty="0" err="1"/>
              <a:t>f</a:t>
            </a:r>
            <a:r>
              <a:rPr lang="en-US" altLang="zh-TW" sz="1400" i="1" dirty="0"/>
              <a:t> </a:t>
            </a:r>
            <a:r>
              <a:rPr lang="en-US" altLang="zh-TW" dirty="0" smtClean="0"/>
              <a:t>) will </a:t>
            </a:r>
            <a:r>
              <a:rPr lang="en-US" altLang="zh-TW" dirty="0"/>
              <a:t>not grow too fast </a:t>
            </a:r>
            <a:r>
              <a:rPr lang="en-US" altLang="zh-TW" dirty="0" smtClean="0"/>
              <a:t>as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Q;A</a:t>
            </a:r>
            <a:r>
              <a:rPr lang="en-US" altLang="zh-TW" sz="1400" i="1" dirty="0" err="1" smtClean="0"/>
              <a:t>f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dirty="0"/>
              <a:t>A</a:t>
            </a:r>
            <a:r>
              <a:rPr lang="en-US" altLang="zh-TW" dirty="0" smtClean="0"/>
              <a:t>void </a:t>
            </a:r>
            <a:r>
              <a:rPr lang="en-US" altLang="zh-TW" dirty="0"/>
              <a:t>underflow when taking the product of many probabilities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652120" y="2132856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(normalize) </a:t>
            </a:r>
          </a:p>
          <a:p>
            <a:r>
              <a:rPr lang="en-US" altLang="zh-TW" dirty="0" smtClean="0"/>
              <a:t>(-</a:t>
            </a:r>
            <a:r>
              <a:rPr lang="zh-TW" altLang="en-US" dirty="0" smtClean="0"/>
              <a:t> </a:t>
            </a:r>
            <a:r>
              <a:rPr lang="zh-TW" altLang="en-US" dirty="0"/>
              <a:t>∞ </a:t>
            </a:r>
            <a:r>
              <a:rPr lang="en-US" altLang="zh-TW" i="1" dirty="0" smtClean="0"/>
              <a:t>; </a:t>
            </a:r>
            <a:r>
              <a:rPr lang="en-US" altLang="zh-TW" i="1" dirty="0" err="1" smtClean="0"/>
              <a:t>R</a:t>
            </a:r>
            <a:r>
              <a:rPr lang="en-US" altLang="zh-TW" sz="1600" dirty="0" err="1" smtClean="0"/>
              <a:t>max</a:t>
            </a:r>
            <a:r>
              <a:rPr lang="en-US" altLang="zh-TW" dirty="0" smtClean="0"/>
              <a:t>]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interval </a:t>
            </a:r>
            <a:r>
              <a:rPr lang="en-US" altLang="zh-TW" dirty="0"/>
              <a:t>[0</a:t>
            </a:r>
            <a:r>
              <a:rPr lang="en-US" altLang="zh-TW" i="1" dirty="0"/>
              <a:t>; </a:t>
            </a:r>
            <a:r>
              <a:rPr lang="en-US" altLang="zh-TW" dirty="0"/>
              <a:t>1</a:t>
            </a:r>
            <a:r>
              <a:rPr lang="en-US" altLang="zh-TW" dirty="0" smtClean="0"/>
              <a:t>]</a:t>
            </a:r>
            <a:r>
              <a:rPr lang="zh-TW" altLang="en-US" dirty="0" smtClean="0"/>
              <a:t>  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44135" y="3429000"/>
            <a:ext cx="8676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MAX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( - </a:t>
            </a:r>
            <a:r>
              <a:rPr lang="en-US" altLang="zh-TW" dirty="0" err="1" smtClean="0"/>
              <a:t>R</a:t>
            </a:r>
            <a:r>
              <a:rPr lang="en-US" altLang="zh-TW" sz="1400" dirty="0" err="1" smtClean="0"/>
              <a:t>max</a:t>
            </a:r>
            <a:r>
              <a:rPr lang="en-US" altLang="zh-TW" sz="1400" dirty="0" smtClean="0"/>
              <a:t>  + </a:t>
            </a:r>
            <a:r>
              <a:rPr lang="en-US" altLang="zh-TW" dirty="0" err="1" smtClean="0"/>
              <a:t>R</a:t>
            </a:r>
            <a:r>
              <a:rPr lang="en-US" altLang="zh-TW" sz="1400" dirty="0" err="1" smtClean="0"/>
              <a:t>max</a:t>
            </a:r>
            <a:r>
              <a:rPr lang="en-US" altLang="zh-TW" sz="1400" dirty="0" smtClean="0"/>
              <a:t> </a:t>
            </a:r>
            <a:r>
              <a:rPr lang="en-US" altLang="zh-TW" dirty="0" smtClean="0"/>
              <a:t>+ 2.718 )  =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(2.718)  = 1   ,                     = 1- 1 = 0</a:t>
            </a:r>
            <a:endParaRPr lang="en-US" altLang="zh-TW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" y="2852935"/>
            <a:ext cx="4011985" cy="39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240150" y="3851756"/>
            <a:ext cx="87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min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( - (-</a:t>
            </a:r>
            <a:r>
              <a:rPr lang="zh-TW" altLang="en-US" dirty="0" smtClean="0"/>
              <a:t>∞</a:t>
            </a:r>
            <a:r>
              <a:rPr lang="en-US" altLang="zh-TW" dirty="0" smtClean="0"/>
              <a:t>)</a:t>
            </a:r>
            <a:r>
              <a:rPr lang="en-US" altLang="zh-TW" sz="1400" dirty="0" smtClean="0"/>
              <a:t>  + </a:t>
            </a:r>
            <a:r>
              <a:rPr lang="en-US" altLang="zh-TW" dirty="0" err="1" smtClean="0"/>
              <a:t>R</a:t>
            </a:r>
            <a:r>
              <a:rPr lang="en-US" altLang="zh-TW" sz="1400" dirty="0" err="1" smtClean="0"/>
              <a:t>max</a:t>
            </a:r>
            <a:r>
              <a:rPr lang="en-US" altLang="zh-TW" sz="1400" dirty="0" smtClean="0"/>
              <a:t> </a:t>
            </a:r>
            <a:r>
              <a:rPr lang="en-US" altLang="zh-TW" dirty="0" smtClean="0"/>
              <a:t>+ 2.718 )  =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(</a:t>
            </a:r>
            <a:r>
              <a:rPr lang="zh-TW" altLang="en-US" dirty="0" smtClean="0"/>
              <a:t>∞ </a:t>
            </a:r>
            <a:r>
              <a:rPr lang="en-US" altLang="zh-TW" dirty="0" smtClean="0"/>
              <a:t>) = </a:t>
            </a:r>
            <a:r>
              <a:rPr lang="zh-TW" altLang="en-US" dirty="0" smtClean="0"/>
              <a:t>∞           </a:t>
            </a:r>
            <a:r>
              <a:rPr lang="en-US" altLang="zh-TW" dirty="0" smtClean="0"/>
              <a:t>,                     = 1 - 1/ </a:t>
            </a:r>
            <a:r>
              <a:rPr lang="zh-TW" altLang="en-US" dirty="0" smtClean="0"/>
              <a:t>∞ </a:t>
            </a:r>
            <a:r>
              <a:rPr lang="en-US" altLang="zh-TW" dirty="0" smtClean="0"/>
              <a:t>= 1</a:t>
            </a:r>
            <a:endParaRPr lang="en-US" altLang="zh-TW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" y="4477718"/>
            <a:ext cx="4061661" cy="5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4216520" y="4457126"/>
            <a:ext cx="355480" cy="365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92140" y="1478682"/>
            <a:ext cx="875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dirty="0" smtClean="0"/>
              <a:t> </a:t>
            </a:r>
          </a:p>
          <a:p>
            <a:pPr>
              <a:spcBef>
                <a:spcPts val="600"/>
              </a:spcBef>
            </a:pPr>
            <a:endParaRPr lang="en-US" altLang="zh-TW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9512" y="2855838"/>
            <a:ext cx="875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200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34" y="3851756"/>
            <a:ext cx="1200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IR </a:t>
            </a:r>
            <a:r>
              <a:rPr lang="en-US" altLang="zh-TW" sz="2800" b="1" dirty="0" smtClean="0">
                <a:latin typeface="Arial Rounded MT Bold" pitchFamily="34" charset="0"/>
              </a:rPr>
              <a:t>Relevance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5" grpId="0"/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8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968551" cy="6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7977"/>
            <a:ext cx="3636526" cy="6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4442"/>
            <a:ext cx="2664296" cy="5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55676" y="2399474"/>
            <a:ext cx="1044116" cy="669486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2980720" y="2419850"/>
            <a:ext cx="1087224" cy="649109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402" y="1988840"/>
            <a:ext cx="1319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b="1" dirty="0" smtClean="0"/>
              <a:t>Static </a:t>
            </a:r>
            <a:r>
              <a:rPr lang="en-US" altLang="zh-TW" sz="1200" b="1" dirty="0"/>
              <a:t>weights of nodes</a:t>
            </a:r>
          </a:p>
        </p:txBody>
      </p:sp>
      <p:sp>
        <p:nvSpPr>
          <p:cNvPr id="11" name="矩形 10"/>
          <p:cNvSpPr/>
          <p:nvPr/>
        </p:nvSpPr>
        <p:spPr>
          <a:xfrm>
            <a:off x="2892554" y="2031231"/>
            <a:ext cx="1319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b="1" dirty="0" smtClean="0"/>
              <a:t>Static </a:t>
            </a:r>
            <a:r>
              <a:rPr lang="en-US" altLang="zh-TW" sz="1200" b="1" dirty="0"/>
              <a:t>weights of </a:t>
            </a:r>
            <a:r>
              <a:rPr lang="en-US" altLang="zh-TW" sz="1200" b="1" dirty="0" smtClean="0"/>
              <a:t>edges</a:t>
            </a:r>
            <a:endParaRPr lang="en-US" altLang="zh-TW" sz="1200" b="1" dirty="0"/>
          </a:p>
        </p:txBody>
      </p:sp>
      <p:sp>
        <p:nvSpPr>
          <p:cNvPr id="2" name="矩形 1"/>
          <p:cNvSpPr/>
          <p:nvPr/>
        </p:nvSpPr>
        <p:spPr>
          <a:xfrm>
            <a:off x="4608512" y="3256562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weight of a node </a:t>
            </a:r>
            <a:r>
              <a:rPr lang="en-US" altLang="zh-TW" i="1" dirty="0"/>
              <a:t>v</a:t>
            </a:r>
            <a:r>
              <a:rPr lang="en-US" altLang="zh-TW" dirty="0"/>
              <a:t>, </a:t>
            </a:r>
            <a:r>
              <a:rPr lang="en-US" altLang="zh-TW" dirty="0" smtClean="0"/>
              <a:t>denoted by </a:t>
            </a:r>
            <a:r>
              <a:rPr lang="en-US" altLang="zh-TW" i="1" dirty="0"/>
              <a:t>w</a:t>
            </a:r>
            <a:r>
              <a:rPr lang="en-US" altLang="zh-TW" dirty="0"/>
              <a:t>(</a:t>
            </a:r>
            <a:r>
              <a:rPr lang="en-US" altLang="zh-TW" i="1" dirty="0"/>
              <a:t>v</a:t>
            </a:r>
            <a:r>
              <a:rPr lang="en-US" altLang="zh-TW" dirty="0"/>
              <a:t>), is </a:t>
            </a:r>
            <a:endParaRPr lang="en-US" altLang="zh-TW" dirty="0" smtClean="0"/>
          </a:p>
          <a:p>
            <a:r>
              <a:rPr lang="en-US" altLang="zh-TW" b="1" dirty="0" smtClean="0"/>
              <a:t>static</a:t>
            </a:r>
            <a:r>
              <a:rPr lang="en-US" altLang="zh-TW" dirty="0" smtClean="0"/>
              <a:t> </a:t>
            </a:r>
            <a:r>
              <a:rPr lang="en-US" altLang="zh-TW" dirty="0"/>
              <a:t>and depends on its incoming edges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28" idx="5"/>
            <a:endCxn id="14345" idx="2"/>
          </p:cNvCxnSpPr>
          <p:nvPr/>
        </p:nvCxnSpPr>
        <p:spPr>
          <a:xfrm flipV="1">
            <a:off x="2208172" y="5038664"/>
            <a:ext cx="707644" cy="3595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2123728" y="5016823"/>
            <a:ext cx="108012" cy="10801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2115978" y="5306049"/>
            <a:ext cx="108012" cy="10801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123728" y="4692787"/>
            <a:ext cx="108012" cy="10801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>
            <a:stCxn id="26" idx="6"/>
          </p:cNvCxnSpPr>
          <p:nvPr/>
        </p:nvCxnSpPr>
        <p:spPr>
          <a:xfrm>
            <a:off x="2231740" y="5070829"/>
            <a:ext cx="6840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29" idx="6"/>
            <a:endCxn id="14345" idx="2"/>
          </p:cNvCxnSpPr>
          <p:nvPr/>
        </p:nvCxnSpPr>
        <p:spPr>
          <a:xfrm>
            <a:off x="2231740" y="4746793"/>
            <a:ext cx="684076" cy="2918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23528" y="4044715"/>
            <a:ext cx="1319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err="1" smtClean="0"/>
              <a:t>Idg</a:t>
            </a:r>
            <a:r>
              <a:rPr lang="en-US" altLang="zh-TW" b="1" dirty="0" smtClean="0"/>
              <a:t>(v) = 1 : </a:t>
            </a:r>
            <a:endParaRPr lang="en-US" altLang="zh-TW" b="1" dirty="0"/>
          </a:p>
        </p:txBody>
      </p:sp>
      <p:sp>
        <p:nvSpPr>
          <p:cNvPr id="40" name="矩形 39"/>
          <p:cNvSpPr/>
          <p:nvPr/>
        </p:nvSpPr>
        <p:spPr>
          <a:xfrm>
            <a:off x="323528" y="4814347"/>
            <a:ext cx="1319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err="1" smtClean="0"/>
              <a:t>Idg</a:t>
            </a:r>
            <a:r>
              <a:rPr lang="en-US" altLang="zh-TW" b="1" dirty="0" smtClean="0"/>
              <a:t>(v) = 3 :</a:t>
            </a:r>
            <a:endParaRPr lang="en-US" altLang="zh-TW" b="1" dirty="0"/>
          </a:p>
        </p:txBody>
      </p:sp>
      <p:sp>
        <p:nvSpPr>
          <p:cNvPr id="14345" name="橢圓 14344"/>
          <p:cNvSpPr/>
          <p:nvPr/>
        </p:nvSpPr>
        <p:spPr>
          <a:xfrm>
            <a:off x="2915816" y="4893649"/>
            <a:ext cx="432048" cy="2900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58" name="橢圓 57"/>
          <p:cNvSpPr/>
          <p:nvPr/>
        </p:nvSpPr>
        <p:spPr>
          <a:xfrm>
            <a:off x="2131478" y="4167889"/>
            <a:ext cx="108012" cy="10801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/>
          <p:cNvCxnSpPr>
            <a:stCxn id="58" idx="6"/>
          </p:cNvCxnSpPr>
          <p:nvPr/>
        </p:nvCxnSpPr>
        <p:spPr>
          <a:xfrm>
            <a:off x="2239490" y="4221895"/>
            <a:ext cx="6840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橢圓 62"/>
          <p:cNvSpPr/>
          <p:nvPr/>
        </p:nvSpPr>
        <p:spPr>
          <a:xfrm>
            <a:off x="2923566" y="4044715"/>
            <a:ext cx="432048" cy="2900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3632552" y="4005064"/>
            <a:ext cx="540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( </a:t>
            </a:r>
            <a:r>
              <a:rPr lang="en-US" altLang="zh-TW" dirty="0"/>
              <a:t>1</a:t>
            </a:r>
            <a:r>
              <a:rPr lang="en-US" altLang="zh-TW" dirty="0" smtClean="0"/>
              <a:t>.718 + 1 )  =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(2.718)  = 1 , w(v) = 1  (max) </a:t>
            </a:r>
            <a:endParaRPr lang="en-US" altLang="zh-TW" dirty="0"/>
          </a:p>
        </p:txBody>
      </p:sp>
      <p:sp>
        <p:nvSpPr>
          <p:cNvPr id="65" name="矩形 64"/>
          <p:cNvSpPr/>
          <p:nvPr/>
        </p:nvSpPr>
        <p:spPr>
          <a:xfrm>
            <a:off x="3635896" y="4787860"/>
            <a:ext cx="555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( </a:t>
            </a:r>
            <a:r>
              <a:rPr lang="en-US" altLang="zh-TW" dirty="0"/>
              <a:t>1</a:t>
            </a:r>
            <a:r>
              <a:rPr lang="en-US" altLang="zh-TW" dirty="0" smtClean="0"/>
              <a:t>.718 + 3 )  =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(4.718) </a:t>
            </a:r>
            <a:r>
              <a:rPr lang="en-US" altLang="zh-TW" dirty="0"/>
              <a:t> = </a:t>
            </a:r>
            <a:r>
              <a:rPr lang="en-US" altLang="zh-TW" dirty="0" smtClean="0"/>
              <a:t>1.55  , w(v) = 0.645 </a:t>
            </a:r>
            <a:endParaRPr lang="en-US" altLang="zh-TW" dirty="0"/>
          </a:p>
        </p:txBody>
      </p:sp>
      <p:sp>
        <p:nvSpPr>
          <p:cNvPr id="14353" name="矩形 14352"/>
          <p:cNvSpPr/>
          <p:nvPr/>
        </p:nvSpPr>
        <p:spPr>
          <a:xfrm>
            <a:off x="395536" y="55909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more incoming edges there are</a:t>
            </a:r>
            <a:r>
              <a:rPr lang="en-US" altLang="zh-TW" dirty="0" smtClean="0"/>
              <a:t>, the </a:t>
            </a:r>
            <a:r>
              <a:rPr lang="en-US" altLang="zh-TW" dirty="0"/>
              <a:t>lower the weight is, which means that nodes with </a:t>
            </a:r>
            <a:r>
              <a:rPr lang="en-US" altLang="zh-TW" dirty="0" smtClean="0"/>
              <a:t>many incoming </a:t>
            </a:r>
            <a:r>
              <a:rPr lang="en-US" altLang="zh-TW" dirty="0"/>
              <a:t>edges are more important.</a:t>
            </a:r>
            <a:endParaRPr lang="zh-TW" altLang="en-US" dirty="0"/>
          </a:p>
        </p:txBody>
      </p:sp>
      <p:sp>
        <p:nvSpPr>
          <p:cNvPr id="14354" name="矩形 14353"/>
          <p:cNvSpPr/>
          <p:nvPr/>
        </p:nvSpPr>
        <p:spPr>
          <a:xfrm>
            <a:off x="2915816" y="3419708"/>
            <a:ext cx="156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, interval </a:t>
            </a:r>
            <a:r>
              <a:rPr lang="en-US" altLang="zh-TW" dirty="0"/>
              <a:t>[0</a:t>
            </a:r>
            <a:r>
              <a:rPr lang="en-US" altLang="zh-TW" i="1" dirty="0"/>
              <a:t>; </a:t>
            </a:r>
            <a:r>
              <a:rPr lang="en-US" altLang="zh-TW" dirty="0"/>
              <a:t>1]</a:t>
            </a:r>
            <a:endParaRPr lang="zh-TW" altLang="en-US" dirty="0"/>
          </a:p>
        </p:txBody>
      </p:sp>
      <p:sp>
        <p:nvSpPr>
          <p:cNvPr id="69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Graph Weights - Weight of an </a:t>
            </a:r>
            <a:r>
              <a:rPr lang="en-US" altLang="zh-TW" sz="2800" b="1" dirty="0" smtClean="0">
                <a:latin typeface="Arial Rounded MT Bold" pitchFamily="34" charset="0"/>
              </a:rPr>
              <a:t>Node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11" grpId="0"/>
      <p:bldP spid="2" grpId="0"/>
      <p:bldP spid="26" grpId="0" animBg="1"/>
      <p:bldP spid="28" grpId="0" animBg="1"/>
      <p:bldP spid="29" grpId="0" animBg="1"/>
      <p:bldP spid="39" grpId="0"/>
      <p:bldP spid="40" grpId="0"/>
      <p:bldP spid="14345" grpId="0" animBg="1"/>
      <p:bldP spid="58" grpId="0" animBg="1"/>
      <p:bldP spid="63" grpId="0" animBg="1"/>
      <p:bldP spid="64" grpId="0"/>
      <p:bldP spid="65" grpId="0"/>
      <p:bldP spid="14353" grpId="0"/>
      <p:bldP spid="14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9494"/>
            <a:ext cx="3720069" cy="60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179512" y="2564904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/>
              <a:t>L</a:t>
            </a:r>
            <a:r>
              <a:rPr lang="en-US" altLang="zh-TW" dirty="0" smtClean="0"/>
              <a:t>et </a:t>
            </a:r>
            <a:r>
              <a:rPr lang="en-US" altLang="zh-TW" i="1" dirty="0" err="1"/>
              <a:t>fdg</a:t>
            </a:r>
            <a:r>
              <a:rPr lang="en-US" altLang="zh-TW" dirty="0"/>
              <a:t>(</a:t>
            </a:r>
            <a:r>
              <a:rPr lang="en-US" altLang="zh-TW" i="1" dirty="0"/>
              <a:t>e</a:t>
            </a:r>
            <a:r>
              <a:rPr lang="en-US" altLang="zh-TW" dirty="0"/>
              <a:t>) be the number of edges that have </a:t>
            </a:r>
            <a:r>
              <a:rPr lang="en-US" altLang="zh-TW" dirty="0" smtClean="0"/>
              <a:t>the same </a:t>
            </a:r>
            <a:r>
              <a:rPr lang="en-US" altLang="zh-TW" dirty="0"/>
              <a:t>type as </a:t>
            </a:r>
            <a:r>
              <a:rPr lang="en-US" altLang="zh-TW" i="1" dirty="0"/>
              <a:t>e </a:t>
            </a:r>
            <a:r>
              <a:rPr lang="en-US" altLang="zh-TW" dirty="0"/>
              <a:t>and are from </a:t>
            </a:r>
            <a:r>
              <a:rPr lang="en-US" altLang="zh-TW" i="1" dirty="0"/>
              <a:t>u </a:t>
            </a:r>
            <a:r>
              <a:rPr lang="en-US" altLang="zh-TW" dirty="0"/>
              <a:t>to nodes with the same </a:t>
            </a:r>
            <a:r>
              <a:rPr lang="en-US" altLang="zh-TW" dirty="0" smtClean="0"/>
              <a:t>type as </a:t>
            </a:r>
            <a:r>
              <a:rPr lang="en-US" altLang="zh-TW" i="1" dirty="0"/>
              <a:t>v</a:t>
            </a:r>
            <a:r>
              <a:rPr lang="en-US" altLang="zh-TW" dirty="0"/>
              <a:t>. </a:t>
            </a:r>
            <a:endParaRPr lang="en-US" altLang="zh-TW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1687897"/>
            <a:ext cx="3636526" cy="6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"/>
          <p:cNvSpPr/>
          <p:nvPr/>
        </p:nvSpPr>
        <p:spPr>
          <a:xfrm>
            <a:off x="3032040" y="1699770"/>
            <a:ext cx="1087224" cy="649109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3874" y="1311151"/>
            <a:ext cx="1319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b="1" dirty="0" smtClean="0"/>
              <a:t>Static </a:t>
            </a:r>
            <a:r>
              <a:rPr lang="en-US" altLang="zh-TW" sz="1200" b="1" dirty="0"/>
              <a:t>weights of </a:t>
            </a:r>
            <a:r>
              <a:rPr lang="en-US" altLang="zh-TW" sz="1200" b="1" dirty="0" smtClean="0"/>
              <a:t>edges</a:t>
            </a:r>
            <a:endParaRPr lang="en-US" altLang="zh-TW" sz="1200" b="1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964957"/>
              </p:ext>
            </p:extLst>
          </p:nvPr>
        </p:nvGraphicFramePr>
        <p:xfrm>
          <a:off x="179513" y="3861048"/>
          <a:ext cx="4083768" cy="124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Visio" r:id="rId5" imgW="5006035" imgH="1526438" progId="Visio.Drawing.11">
                  <p:embed/>
                </p:oleObj>
              </mc:Choice>
              <mc:Fallback>
                <p:oleObj name="Visio" r:id="rId5" imgW="5006035" imgH="152643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3861048"/>
                        <a:ext cx="4083768" cy="1246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44008" y="256490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/>
              <a:t>L</a:t>
            </a:r>
            <a:r>
              <a:rPr lang="en-US" altLang="zh-TW" dirty="0" smtClean="0"/>
              <a:t>et </a:t>
            </a:r>
            <a:r>
              <a:rPr lang="en-US" altLang="zh-TW" i="1" dirty="0" err="1"/>
              <a:t>tdg</a:t>
            </a:r>
            <a:r>
              <a:rPr lang="en-US" altLang="zh-TW" dirty="0"/>
              <a:t>(</a:t>
            </a:r>
            <a:r>
              <a:rPr lang="en-US" altLang="zh-TW" i="1" dirty="0"/>
              <a:t>e</a:t>
            </a:r>
            <a:r>
              <a:rPr lang="en-US" altLang="zh-TW" dirty="0"/>
              <a:t>) be the number of edges that have the same type as </a:t>
            </a:r>
            <a:r>
              <a:rPr lang="en-US" altLang="zh-TW" i="1" dirty="0"/>
              <a:t>e</a:t>
            </a:r>
            <a:r>
              <a:rPr lang="en-US" altLang="zh-TW" dirty="0"/>
              <a:t>, emanate from nodes with the same type as </a:t>
            </a:r>
            <a:r>
              <a:rPr lang="en-US" altLang="zh-TW" i="1" dirty="0"/>
              <a:t>u </a:t>
            </a:r>
            <a:r>
              <a:rPr lang="en-US" altLang="zh-TW" dirty="0"/>
              <a:t>and point to </a:t>
            </a:r>
            <a:r>
              <a:rPr lang="en-US" altLang="zh-TW" i="1" dirty="0"/>
              <a:t>v</a:t>
            </a:r>
            <a:r>
              <a:rPr lang="en-US" altLang="zh-TW" dirty="0"/>
              <a:t>.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27581"/>
              </p:ext>
            </p:extLst>
          </p:nvPr>
        </p:nvGraphicFramePr>
        <p:xfrm>
          <a:off x="4499992" y="3765232"/>
          <a:ext cx="4516126" cy="131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Visio" r:id="rId7" imgW="6333134" imgH="1850441" progId="Visio.Drawing.11">
                  <p:embed/>
                </p:oleObj>
              </mc:Choice>
              <mc:Fallback>
                <p:oleObj name="Visio" r:id="rId7" imgW="6333134" imgH="1850441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765232"/>
                        <a:ext cx="4516126" cy="131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251520" y="5373216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A</a:t>
            </a:r>
            <a:r>
              <a:rPr lang="en-US" altLang="zh-TW" dirty="0" smtClean="0"/>
              <a:t>n </a:t>
            </a:r>
            <a:r>
              <a:rPr lang="en-US" altLang="zh-TW" dirty="0"/>
              <a:t>edge with </a:t>
            </a:r>
            <a:r>
              <a:rPr lang="en-US" altLang="zh-TW" dirty="0" smtClean="0"/>
              <a:t>fewer similar </a:t>
            </a:r>
            <a:r>
              <a:rPr lang="en-US" altLang="zh-TW" dirty="0"/>
              <a:t>edges is more unique and, hence, describes a </a:t>
            </a:r>
            <a:r>
              <a:rPr lang="en-US" altLang="zh-TW" dirty="0" smtClean="0"/>
              <a:t>stronger semantic </a:t>
            </a:r>
            <a:r>
              <a:rPr lang="en-US" altLang="zh-TW" dirty="0"/>
              <a:t>relationship between its nodes.</a:t>
            </a:r>
            <a:endParaRPr lang="zh-TW" altLang="en-US" dirty="0"/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04196"/>
              </p:ext>
            </p:extLst>
          </p:nvPr>
        </p:nvGraphicFramePr>
        <p:xfrm>
          <a:off x="5063639" y="5229200"/>
          <a:ext cx="685626" cy="100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Visio" r:id="rId9" imgW="1028090" imgH="1513637" progId="Visio.Drawing.11">
                  <p:embed/>
                </p:oleObj>
              </mc:Choice>
              <mc:Fallback>
                <p:oleObj name="Visio" r:id="rId9" imgW="1028090" imgH="1513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639" y="5229200"/>
                        <a:ext cx="685626" cy="1008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690576" y="6309320"/>
            <a:ext cx="1474167" cy="40011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CC0000"/>
                </a:solidFill>
                <a:ea typeface="新細明體" pitchFamily="18" charset="-120"/>
              </a:rPr>
              <a:t>Strongest</a:t>
            </a:r>
            <a:r>
              <a:rPr lang="en-US" altLang="zh-TW" sz="2000" dirty="0">
                <a:ea typeface="新細明體" pitchFamily="18" charset="-120"/>
              </a:rPr>
              <a:t>!</a:t>
            </a:r>
            <a:endParaRPr lang="en-US" altLang="zh-TW" sz="2000" dirty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 rot="6138918" flipV="1">
            <a:off x="4770652" y="5869491"/>
            <a:ext cx="624258" cy="201164"/>
          </a:xfrm>
          <a:custGeom>
            <a:avLst/>
            <a:gdLst>
              <a:gd name="T0" fmla="*/ 0 w 544"/>
              <a:gd name="T1" fmla="*/ 159 h 159"/>
              <a:gd name="T2" fmla="*/ 317 w 544"/>
              <a:gd name="T3" fmla="*/ 23 h 159"/>
              <a:gd name="T4" fmla="*/ 544 w 544"/>
              <a:gd name="T5" fmla="*/ 2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59">
                <a:moveTo>
                  <a:pt x="0" y="159"/>
                </a:moveTo>
                <a:cubicBezTo>
                  <a:pt x="113" y="102"/>
                  <a:pt x="226" y="46"/>
                  <a:pt x="317" y="23"/>
                </a:cubicBezTo>
                <a:cubicBezTo>
                  <a:pt x="408" y="0"/>
                  <a:pt x="476" y="11"/>
                  <a:pt x="544" y="2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Graph </a:t>
            </a:r>
            <a:r>
              <a:rPr lang="en-US" altLang="zh-TW" sz="2800" b="1" dirty="0">
                <a:latin typeface="Arial Rounded MT Bold" pitchFamily="34" charset="0"/>
              </a:rPr>
              <a:t>Weights - Weight of an Edge 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7" grpId="0"/>
      <p:bldP spid="20" grpId="0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latin typeface="Century Gothic" pitchFamily="34" charset="0"/>
              </a:rPr>
              <a:t>Language Model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 smtClean="0"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 smtClean="0">
                <a:latin typeface="Century Gothic" pitchFamily="34" charset="0"/>
              </a:rPr>
              <a:t>Normalization</a:t>
            </a:r>
            <a:endParaRPr lang="en-US" altLang="zh-TW" sz="1900" b="1" dirty="0"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Conclusion</a:t>
            </a:r>
            <a:endParaRPr lang="en-US" altLang="zh-TW" sz="2600" b="1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1386" y="1296144"/>
            <a:ext cx="818676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Datasets: </a:t>
            </a:r>
          </a:p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1800" smtClean="0">
                <a:cs typeface="Arial" pitchFamily="34" charset="0"/>
              </a:rPr>
              <a:t>Subsets of </a:t>
            </a:r>
            <a:r>
              <a:rPr lang="en-US" sz="1800" b="1" smtClean="0">
                <a:cs typeface="Arial" pitchFamily="34" charset="0"/>
              </a:rPr>
              <a:t>Wikipedia</a:t>
            </a:r>
            <a:r>
              <a:rPr lang="en-US" sz="1800" smtClean="0">
                <a:cs typeface="Arial" pitchFamily="34" charset="0"/>
              </a:rPr>
              <a:t>, </a:t>
            </a:r>
            <a:r>
              <a:rPr lang="en-US" sz="1800" b="1" smtClean="0">
                <a:cs typeface="Arial" pitchFamily="34" charset="0"/>
              </a:rPr>
              <a:t>IMDB</a:t>
            </a:r>
            <a:r>
              <a:rPr lang="en-US" sz="1800" smtClean="0">
                <a:cs typeface="Arial" pitchFamily="34" charset="0"/>
              </a:rPr>
              <a:t> and </a:t>
            </a:r>
            <a:r>
              <a:rPr lang="en-US" sz="1800" b="1" smtClean="0">
                <a:cs typeface="Arial" pitchFamily="34" charset="0"/>
              </a:rPr>
              <a:t>Mondial</a:t>
            </a:r>
            <a:r>
              <a:rPr lang="en-US" sz="1800" smtClean="0">
                <a:cs typeface="Arial" pitchFamily="34" charset="0"/>
              </a:rPr>
              <a:t> Web databases</a:t>
            </a:r>
          </a:p>
          <a:p>
            <a:pPr marL="342900" indent="-342900">
              <a:lnSpc>
                <a:spcPct val="130000"/>
              </a:lnSpc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Queries: </a:t>
            </a:r>
          </a:p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de-DE" sz="1800" smtClean="0">
                <a:cs typeface="Arial" pitchFamily="34" charset="0"/>
              </a:rPr>
              <a:t>50 queries </a:t>
            </a:r>
            <a:r>
              <a:rPr lang="en-US" sz="1800" smtClean="0">
                <a:cs typeface="Arial" pitchFamily="34" charset="0"/>
              </a:rPr>
              <a:t>for each dataset including </a:t>
            </a:r>
            <a:endParaRPr lang="de-DE" sz="1800" smtClean="0"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Metrics: </a:t>
            </a:r>
          </a:p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2000" b="1" smtClean="0">
                <a:latin typeface="Century Gothic" pitchFamily="34" charset="0"/>
                <a:cs typeface="Arial" pitchFamily="34" charset="0"/>
              </a:rPr>
              <a:t>	</a:t>
            </a:r>
            <a:r>
              <a:rPr lang="en-US" altLang="zh-TW" sz="1800" smtClean="0">
                <a:cs typeface="Arial" pitchFamily="34" charset="0"/>
              </a:rPr>
              <a:t>Mean Average Precision (MAP)</a:t>
            </a:r>
            <a:endParaRPr lang="en-US" sz="1800" smtClean="0"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1800" smtClean="0">
                <a:cs typeface="Arial" pitchFamily="34" charset="0"/>
              </a:rPr>
              <a:t>	</a:t>
            </a:r>
            <a:r>
              <a:rPr lang="en-US" altLang="zh-TW" sz="1800" smtClean="0">
                <a:cs typeface="Arial" pitchFamily="34" charset="0"/>
              </a:rPr>
              <a:t>The number of top-1 relevant results</a:t>
            </a:r>
            <a:endParaRPr lang="en-US" sz="1800" smtClean="0"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Font typeface="Arial" pitchFamily="34" charset="0"/>
              <a:buNone/>
            </a:pPr>
            <a:r>
              <a:rPr lang="en-US" sz="1800" smtClean="0">
                <a:cs typeface="Arial" pitchFamily="34" charset="0"/>
              </a:rPr>
              <a:t>	</a:t>
            </a:r>
            <a:r>
              <a:rPr lang="en-US" altLang="zh-TW" sz="1800" smtClean="0">
                <a:cs typeface="Arial" pitchFamily="34" charset="0"/>
              </a:rPr>
              <a:t>Reciprocal rank 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0638"/>
            <a:ext cx="7416824" cy="60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747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- MAP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5816" y="1825079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0.828</a:t>
            </a:r>
            <a:endParaRPr lang="en-US" altLang="zh-TW" sz="1400" b="1" dirty="0"/>
          </a:p>
        </p:txBody>
      </p:sp>
      <p:sp>
        <p:nvSpPr>
          <p:cNvPr id="5" name="矩形 4"/>
          <p:cNvSpPr/>
          <p:nvPr/>
        </p:nvSpPr>
        <p:spPr>
          <a:xfrm>
            <a:off x="5580112" y="2564904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0.623</a:t>
            </a:r>
            <a:endParaRPr lang="en-US" altLang="zh-TW" sz="1400" b="1" dirty="0"/>
          </a:p>
        </p:txBody>
      </p:sp>
      <p:sp>
        <p:nvSpPr>
          <p:cNvPr id="6" name="矩形 5"/>
          <p:cNvSpPr/>
          <p:nvPr/>
        </p:nvSpPr>
        <p:spPr>
          <a:xfrm>
            <a:off x="3635896" y="299695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0.5</a:t>
            </a:r>
            <a:endParaRPr lang="en-US" altLang="zh-TW" sz="1400" b="1" dirty="0"/>
          </a:p>
        </p:txBody>
      </p:sp>
      <p:sp>
        <p:nvSpPr>
          <p:cNvPr id="7" name="矩形 6"/>
          <p:cNvSpPr/>
          <p:nvPr/>
        </p:nvSpPr>
        <p:spPr>
          <a:xfrm>
            <a:off x="8316416" y="2560295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0.626</a:t>
            </a:r>
            <a:endParaRPr lang="en-US" altLang="zh-TW" sz="1400" b="1" dirty="0"/>
          </a:p>
        </p:txBody>
      </p:sp>
      <p:sp>
        <p:nvSpPr>
          <p:cNvPr id="8" name="矩形 7"/>
          <p:cNvSpPr/>
          <p:nvPr/>
        </p:nvSpPr>
        <p:spPr>
          <a:xfrm>
            <a:off x="6876256" y="2996927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0.57</a:t>
            </a:r>
            <a:endParaRPr lang="en-US" altLang="zh-TW" sz="1400" b="1" dirty="0"/>
          </a:p>
        </p:txBody>
      </p:sp>
      <p:sp>
        <p:nvSpPr>
          <p:cNvPr id="9" name="矩形 8"/>
          <p:cNvSpPr/>
          <p:nvPr/>
        </p:nvSpPr>
        <p:spPr>
          <a:xfrm>
            <a:off x="2051720" y="1897087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0.82</a:t>
            </a:r>
            <a:endParaRPr lang="en-US" altLang="zh-TW" sz="1400" b="1" dirty="0"/>
          </a:p>
        </p:txBody>
      </p:sp>
    </p:spTree>
    <p:extLst>
      <p:ext uri="{BB962C8B-B14F-4D97-AF65-F5344CB8AC3E}">
        <p14:creationId xmlns:p14="http://schemas.microsoft.com/office/powerpoint/2010/main" val="1242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8" y="1340768"/>
            <a:ext cx="5909468" cy="523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– Top 1 &amp; RR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51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- MRR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1412776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0.97</a:t>
            </a:r>
            <a:endParaRPr lang="en-US" altLang="zh-TW" sz="1400" b="1" dirty="0"/>
          </a:p>
        </p:txBody>
      </p:sp>
      <p:sp>
        <p:nvSpPr>
          <p:cNvPr id="7" name="矩形 6"/>
          <p:cNvSpPr/>
          <p:nvPr/>
        </p:nvSpPr>
        <p:spPr>
          <a:xfrm>
            <a:off x="2771800" y="1700808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0.891</a:t>
            </a:r>
            <a:endParaRPr lang="en-US" altLang="zh-TW" sz="1400" b="1" dirty="0"/>
          </a:p>
        </p:txBody>
      </p:sp>
      <p:sp>
        <p:nvSpPr>
          <p:cNvPr id="8" name="矩形 7"/>
          <p:cNvSpPr/>
          <p:nvPr/>
        </p:nvSpPr>
        <p:spPr>
          <a:xfrm>
            <a:off x="3347864" y="1772816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0.86</a:t>
            </a:r>
            <a:endParaRPr lang="en-US" altLang="zh-TW" sz="1400" b="1" dirty="0"/>
          </a:p>
        </p:txBody>
      </p:sp>
      <p:sp>
        <p:nvSpPr>
          <p:cNvPr id="9" name="矩形 8"/>
          <p:cNvSpPr/>
          <p:nvPr/>
        </p:nvSpPr>
        <p:spPr>
          <a:xfrm>
            <a:off x="7596336" y="1628800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0.924</a:t>
            </a:r>
            <a:endParaRPr lang="en-US" altLang="zh-TW" sz="1400" b="1" dirty="0"/>
          </a:p>
        </p:txBody>
      </p:sp>
      <p:sp>
        <p:nvSpPr>
          <p:cNvPr id="10" name="矩形 9"/>
          <p:cNvSpPr/>
          <p:nvPr/>
        </p:nvSpPr>
        <p:spPr>
          <a:xfrm>
            <a:off x="5516488" y="1555303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0.925</a:t>
            </a:r>
            <a:endParaRPr lang="en-US" altLang="zh-TW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8218576" y="1393031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1</a:t>
            </a:r>
            <a:endParaRPr lang="en-US" altLang="zh-TW" sz="1400" b="1" dirty="0"/>
          </a:p>
        </p:txBody>
      </p:sp>
    </p:spTree>
    <p:extLst>
      <p:ext uri="{BB962C8B-B14F-4D97-AF65-F5344CB8AC3E}">
        <p14:creationId xmlns:p14="http://schemas.microsoft.com/office/powerpoint/2010/main" val="32742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3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Conclusion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1340768"/>
            <a:ext cx="878497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Presenting </a:t>
            </a:r>
            <a:r>
              <a:rPr lang="en-US" altLang="zh-TW" dirty="0"/>
              <a:t>a novel and effective ranking technique </a:t>
            </a:r>
            <a:r>
              <a:rPr lang="en-US" altLang="zh-TW" dirty="0" smtClean="0"/>
              <a:t>for keyword </a:t>
            </a:r>
            <a:r>
              <a:rPr lang="en-US" altLang="zh-TW" dirty="0"/>
              <a:t>search over data graphs.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language models </a:t>
            </a:r>
          </a:p>
          <a:p>
            <a:pPr lvl="1"/>
            <a:r>
              <a:rPr lang="en-US" altLang="zh-TW" dirty="0" smtClean="0"/>
              <a:t>structural </a:t>
            </a:r>
            <a:r>
              <a:rPr lang="en-US" altLang="zh-TW" dirty="0"/>
              <a:t>weights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Conclude </a:t>
            </a:r>
            <a:r>
              <a:rPr lang="en-US" altLang="zh-TW" dirty="0"/>
              <a:t>that systems for keyword search can also </a:t>
            </a:r>
            <a:r>
              <a:rPr lang="en-US" altLang="zh-TW" dirty="0" smtClean="0"/>
              <a:t>be used </a:t>
            </a:r>
            <a:r>
              <a:rPr lang="en-US" altLang="zh-TW" dirty="0"/>
              <a:t>as effective </a:t>
            </a:r>
            <a:r>
              <a:rPr lang="en-US" altLang="zh-TW" dirty="0" smtClean="0"/>
              <a:t>retrieval </a:t>
            </a:r>
            <a:r>
              <a:rPr lang="en-US" altLang="zh-TW" dirty="0"/>
              <a:t>engines</a:t>
            </a:r>
          </a:p>
        </p:txBody>
      </p:sp>
    </p:spTree>
    <p:extLst>
      <p:ext uri="{BB962C8B-B14F-4D97-AF65-F5344CB8AC3E}">
        <p14:creationId xmlns:p14="http://schemas.microsoft.com/office/powerpoint/2010/main" val="996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b="1" dirty="0"/>
              <a:t>MAP(Mean Average Precision)</a:t>
            </a:r>
            <a:endParaRPr lang="en-US" altLang="zh-TW" sz="2200" dirty="0"/>
          </a:p>
          <a:p>
            <a:pPr lvl="1" indent="0">
              <a:buNone/>
            </a:pPr>
            <a:r>
              <a:rPr lang="en-US" altLang="zh-TW" sz="1800" dirty="0"/>
              <a:t>Topic 1 : There are 4 relative </a:t>
            </a:r>
            <a:r>
              <a:rPr lang="en-US" altLang="zh-TW" sz="1800" dirty="0" smtClean="0"/>
              <a:t>document ‧ </a:t>
            </a:r>
            <a:r>
              <a:rPr lang="en-US" altLang="zh-TW" sz="1800" dirty="0"/>
              <a:t>rank : 1, 2, 4, 7</a:t>
            </a:r>
          </a:p>
          <a:p>
            <a:pPr lvl="1" indent="0">
              <a:buNone/>
            </a:pPr>
            <a:r>
              <a:rPr lang="en-US" altLang="zh-TW" sz="1800" dirty="0"/>
              <a:t>Topic 2 : There are 5 relative document </a:t>
            </a:r>
            <a:r>
              <a:rPr lang="en-US" altLang="zh-TW" sz="1800" dirty="0" smtClean="0"/>
              <a:t>‧ </a:t>
            </a:r>
            <a:r>
              <a:rPr lang="en-US" altLang="zh-TW" sz="1800" dirty="0"/>
              <a:t>rank : </a:t>
            </a:r>
            <a:r>
              <a:rPr lang="en-US" altLang="zh-TW" sz="1800" dirty="0" smtClean="0"/>
              <a:t>1, 3 ,5 ,7 ,10</a:t>
            </a:r>
            <a:endParaRPr lang="en-US" altLang="zh-TW" sz="1800" dirty="0"/>
          </a:p>
          <a:p>
            <a:pPr lvl="1" indent="0">
              <a:buNone/>
            </a:pP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Topic 1 </a:t>
            </a:r>
            <a:r>
              <a:rPr lang="en-US" altLang="zh-TW" sz="1800" b="1" dirty="0"/>
              <a:t> Average Precision : </a:t>
            </a:r>
            <a:r>
              <a:rPr lang="en-US" altLang="zh-TW" sz="1800" dirty="0"/>
              <a:t>(1/1+2/2+3/4+4/7)/4=0.83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Topic 2 </a:t>
            </a:r>
            <a:r>
              <a:rPr lang="en-US" altLang="zh-TW" sz="1800" b="1" dirty="0"/>
              <a:t> Average Precision : </a:t>
            </a:r>
            <a:r>
              <a:rPr lang="en-US" altLang="zh-TW" sz="1800" dirty="0"/>
              <a:t>(1/1+2/3+3/5+4/7+5/10)/5=0.45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MAP= (0.83+0.45)/2=0.64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200" b="1" dirty="0" smtClean="0"/>
              <a:t>Reciprocal </a:t>
            </a:r>
            <a:r>
              <a:rPr lang="en-US" altLang="zh-TW" sz="2200" b="1" dirty="0"/>
              <a:t>Rank</a:t>
            </a:r>
            <a:endParaRPr lang="en-US" altLang="zh-TW" sz="2200" dirty="0"/>
          </a:p>
          <a:p>
            <a:pPr lvl="1" indent="0">
              <a:buNone/>
            </a:pPr>
            <a:r>
              <a:rPr lang="en-US" altLang="zh-TW" dirty="0"/>
              <a:t>Topic 1 </a:t>
            </a:r>
            <a:r>
              <a:rPr lang="en-US" altLang="zh-TW" b="1" dirty="0"/>
              <a:t>Reciprocal Rank : </a:t>
            </a:r>
            <a:r>
              <a:rPr lang="en-US" altLang="zh-TW" dirty="0"/>
              <a:t>(1+1/2+1/4+1/7)/4=0.473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 indent="0">
              <a:buNone/>
            </a:pPr>
            <a:r>
              <a:rPr lang="en-US" altLang="zh-TW" dirty="0"/>
              <a:t>Topic 2 </a:t>
            </a:r>
            <a:r>
              <a:rPr lang="en-US" altLang="zh-TW" b="1" dirty="0"/>
              <a:t>Reciprocal Rank : </a:t>
            </a:r>
            <a:r>
              <a:rPr lang="en-US" altLang="zh-TW" dirty="0"/>
              <a:t>(1+1/3+1/5+1/7+1/10)/5=0.354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lvl="1" indent="0">
              <a:buNone/>
            </a:pPr>
            <a:r>
              <a:rPr lang="en-US" altLang="zh-TW" dirty="0" smtClean="0"/>
              <a:t>       </a:t>
            </a:r>
            <a:r>
              <a:rPr lang="en-US" altLang="zh-TW" sz="1800" dirty="0" smtClean="0"/>
              <a:t>MRR= </a:t>
            </a:r>
            <a:r>
              <a:rPr lang="en-US" altLang="zh-TW" sz="1800" dirty="0"/>
              <a:t>(</a:t>
            </a:r>
            <a:r>
              <a:rPr lang="en-US" altLang="zh-TW" sz="1800" dirty="0" smtClean="0"/>
              <a:t>0.473+0.354)/2=0.4135</a:t>
            </a:r>
            <a:r>
              <a:rPr lang="zh-TW" altLang="en-US" sz="1800" dirty="0" smtClean="0"/>
              <a:t>。</a:t>
            </a:r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4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gray">
          <a:xfrm rot="21274814">
            <a:off x="1943978" y="1625617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gray">
          <a:xfrm>
            <a:off x="2083652" y="1625543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1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gray">
          <a:xfrm rot="21274814">
            <a:off x="3312130" y="1602842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gray">
          <a:xfrm>
            <a:off x="3439859" y="1602768"/>
            <a:ext cx="1060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2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gray">
          <a:xfrm rot="21274814">
            <a:off x="6028447" y="1602842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gray">
          <a:xfrm>
            <a:off x="6168121" y="1602768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4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gray">
          <a:xfrm rot="21274814">
            <a:off x="7396599" y="1597715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gray">
          <a:xfrm>
            <a:off x="7536273" y="1597641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5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gray">
          <a:xfrm rot="21274814">
            <a:off x="4660295" y="1597715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gray">
          <a:xfrm>
            <a:off x="4799969" y="1597641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3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98978" y="1682112"/>
            <a:ext cx="1604647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25557B"/>
              </a:gs>
              <a:gs pos="50000">
                <a:srgbClr val="25557B">
                  <a:gamma/>
                  <a:tint val="72549"/>
                  <a:invGamma/>
                </a:srgbClr>
              </a:gs>
              <a:gs pos="100000">
                <a:srgbClr val="25557B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5557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charset="-120"/>
              </a:rPr>
              <a:t>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新細明體" charset="-120"/>
              </a:rPr>
              <a:t>Query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1902239" y="2196480"/>
            <a:ext cx="6892781" cy="18002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E4C244"/>
              </a:gs>
              <a:gs pos="100000">
                <a:srgbClr val="E4C244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eaLnBrk="0" hangingPunct="0">
              <a:defRPr/>
            </a:pPr>
            <a:endParaRPr lang="en-US" altLang="zh-TW" sz="1600" b="1" kern="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35496" y="2348880"/>
            <a:ext cx="1774748" cy="18002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E4C244"/>
              </a:gs>
              <a:gs pos="50000">
                <a:srgbClr val="E4C244">
                  <a:gamma/>
                  <a:tint val="72549"/>
                  <a:invGamma/>
                </a:srgbClr>
              </a:gs>
              <a:gs pos="100000">
                <a:srgbClr val="E4C244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4C24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charset="-120"/>
              </a:rPr>
              <a:t> </a:t>
            </a:r>
            <a:r>
              <a:rPr lang="en-US" altLang="zh-TW" sz="2000" b="1" kern="0" dirty="0" smtClean="0">
                <a:solidFill>
                  <a:sysClr val="windowText" lastClr="000000"/>
                </a:solidFill>
                <a:ea typeface="新細明體" charset="-120"/>
              </a:rPr>
              <a:t>Ranking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altLang="zh-TW" sz="2000" b="1" kern="0" dirty="0" smtClean="0">
                <a:solidFill>
                  <a:sysClr val="windowText" lastClr="000000"/>
                </a:solidFill>
                <a:ea typeface="新細明體" charset="-120"/>
              </a:rPr>
              <a:t>Result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2051720" y="4255368"/>
            <a:ext cx="6711368" cy="5334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97CCF3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charset="-120"/>
              </a:rPr>
              <a:t>    </a:t>
            </a:r>
            <a:r>
              <a:rPr lang="en-US" altLang="zh-TW" sz="2400" b="1" kern="0" dirty="0" smtClean="0">
                <a:solidFill>
                  <a:srgbClr val="000000"/>
                </a:solidFill>
                <a:ea typeface="新細明體" charset="-120"/>
              </a:rPr>
              <a:t>1/2</a:t>
            </a:r>
            <a:r>
              <a:rPr lang="en-US" altLang="zh-TW" sz="2400" b="1" kern="0" dirty="0">
                <a:solidFill>
                  <a:srgbClr val="000000"/>
                </a:solidFill>
                <a:ea typeface="新細明體" charset="-120"/>
              </a:rPr>
              <a:t>	</a:t>
            </a:r>
            <a:r>
              <a:rPr lang="en-US" altLang="zh-TW" sz="2400" b="1" kern="0" dirty="0" smtClean="0">
                <a:solidFill>
                  <a:srgbClr val="000000"/>
                </a:solidFill>
                <a:ea typeface="新細明體" charset="-120"/>
              </a:rPr>
              <a:t>         </a:t>
            </a:r>
            <a:r>
              <a:rPr kumimoji="0" lang="en-US" altLang="zh-TW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charset="-120"/>
              </a:rPr>
              <a:t>1              1 	       1/4           1/3 </a:t>
            </a: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gray">
          <a:xfrm>
            <a:off x="35496" y="4407768"/>
            <a:ext cx="1832450" cy="5334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25557B"/>
              </a:gs>
              <a:gs pos="50000">
                <a:srgbClr val="25557B">
                  <a:gamma/>
                  <a:tint val="72549"/>
                  <a:invGamma/>
                </a:srgbClr>
              </a:gs>
              <a:gs pos="100000">
                <a:srgbClr val="25557B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5557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lvl="0" algn="ctr" eaLnBrk="0" hangingPunct="0">
              <a:buClr>
                <a:srgbClr val="FFFFFF"/>
              </a:buClr>
              <a:buFont typeface="Wingdings" pitchFamily="2" charset="2"/>
              <a:buChar char="§"/>
            </a:pPr>
            <a:r>
              <a:rPr lang="en-US" altLang="zh-TW" b="1" kern="0" dirty="0">
                <a:solidFill>
                  <a:schemeClr val="bg1"/>
                </a:solidFill>
                <a:ea typeface="新細明體" charset="-120"/>
              </a:rPr>
              <a:t>Reciprocal </a:t>
            </a:r>
            <a:endParaRPr lang="en-US" altLang="zh-TW" b="1" kern="0" dirty="0" smtClean="0">
              <a:solidFill>
                <a:schemeClr val="bg1"/>
              </a:solidFill>
              <a:ea typeface="新細明體" charset="-120"/>
            </a:endParaRPr>
          </a:p>
          <a:p>
            <a:pPr lvl="0" algn="ctr" eaLnBrk="0" hangingPunct="0">
              <a:buClr>
                <a:srgbClr val="FFFFFF"/>
              </a:buClr>
            </a:pPr>
            <a:r>
              <a:rPr lang="en-US" altLang="zh-TW" b="1" kern="0" dirty="0" smtClean="0">
                <a:solidFill>
                  <a:schemeClr val="bg1"/>
                </a:solidFill>
                <a:ea typeface="新細明體" charset="-120"/>
              </a:rPr>
              <a:t>Rank</a:t>
            </a:r>
            <a:endParaRPr kumimoji="0" lang="en-US" altLang="zh-TW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3728" y="235791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6" name="矩形 25"/>
          <p:cNvSpPr/>
          <p:nvPr/>
        </p:nvSpPr>
        <p:spPr>
          <a:xfrm>
            <a:off x="3491880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7" name="矩形 26"/>
          <p:cNvSpPr/>
          <p:nvPr/>
        </p:nvSpPr>
        <p:spPr>
          <a:xfrm>
            <a:off x="4788024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8" name="矩形 27"/>
          <p:cNvSpPr/>
          <p:nvPr/>
        </p:nvSpPr>
        <p:spPr>
          <a:xfrm>
            <a:off x="6174432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9" name="矩形 28"/>
          <p:cNvSpPr/>
          <p:nvPr/>
        </p:nvSpPr>
        <p:spPr>
          <a:xfrm>
            <a:off x="7524328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Mean </a:t>
            </a:r>
            <a:r>
              <a:rPr lang="en-US" altLang="zh-TW" sz="2800" b="1" dirty="0">
                <a:latin typeface="Arial Rounded MT Bold" pitchFamily="34" charset="0"/>
              </a:rPr>
              <a:t>Reciprocal </a:t>
            </a:r>
            <a:r>
              <a:rPr lang="en-US" altLang="zh-TW" sz="2800" b="1" dirty="0" smtClean="0">
                <a:latin typeface="Arial Rounded MT Bold" pitchFamily="34" charset="0"/>
              </a:rPr>
              <a:t>Rank</a:t>
            </a:r>
            <a:r>
              <a:rPr lang="zh-TW" altLang="en-US" sz="2800" b="1" dirty="0" smtClean="0">
                <a:latin typeface="Arial Rounded MT Bold" pitchFamily="34" charset="0"/>
              </a:rPr>
              <a:t> </a:t>
            </a:r>
            <a:r>
              <a:rPr lang="en-US" altLang="zh-TW" sz="2800" b="1" dirty="0" smtClean="0">
                <a:latin typeface="Arial Rounded MT Bold" pitchFamily="34" charset="0"/>
              </a:rPr>
              <a:t>(</a:t>
            </a:r>
            <a:r>
              <a:rPr lang="en-US" altLang="zh-TW" sz="2800" b="1" dirty="0">
                <a:latin typeface="Arial Rounded MT Bold" pitchFamily="34" charset="0"/>
              </a:rPr>
              <a:t>MRR</a:t>
            </a:r>
            <a:r>
              <a:rPr lang="en-US" altLang="zh-TW" sz="2800" b="1" dirty="0" smtClean="0">
                <a:latin typeface="Arial Rounded MT Bold" pitchFamily="34" charset="0"/>
              </a:rPr>
              <a:t>)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65" y="270892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04" y="247491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29" y="2443012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58" y="324898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67" y="2988811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96779" y="5445224"/>
                <a:ext cx="4031205" cy="649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 smtClean="0"/>
                  <a:t>MRR 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b="1" dirty="0"/>
                  <a:t>+ </a:t>
                </a:r>
                <a:r>
                  <a:rPr lang="en-US" altLang="zh-TW" sz="2400" b="1" dirty="0" smtClean="0"/>
                  <a:t>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TW" sz="2400" b="1" dirty="0"/>
                  <a:t> </a:t>
                </a:r>
                <a:r>
                  <a:rPr lang="en-US" altLang="zh-TW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TW" sz="2400" b="1" i="1" dirty="0" smtClean="0">
                        <a:latin typeface="Cambria Math"/>
                      </a:rPr>
                      <m:t> )</m:t>
                    </m:r>
                  </m:oMath>
                </a14:m>
                <a:r>
                  <a:rPr lang="en-US" altLang="zh-TW" sz="2400" b="1" dirty="0"/>
                  <a:t> </a:t>
                </a:r>
                <a:endParaRPr lang="zh-TW" altLang="zh-TW" sz="2400" b="1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" y="5445224"/>
                <a:ext cx="4031205" cy="649152"/>
              </a:xfrm>
              <a:prstGeom prst="rect">
                <a:avLst/>
              </a:prstGeom>
              <a:blipFill rotWithShape="1">
                <a:blip r:embed="rId4"/>
                <a:stretch>
                  <a:fillRect l="-2269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4355976" y="5517232"/>
            <a:ext cx="4031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/ 5 = 0.617 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5416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Ranking Answers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IR Relevance (Language Model)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Language Models for Data Graphs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Normalization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Structural weights</a:t>
            </a:r>
          </a:p>
          <a:p>
            <a:pPr lvl="2"/>
            <a:r>
              <a:rPr lang="en-US" altLang="zh-TW" sz="19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Graph Weights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92896"/>
            <a:ext cx="4464496" cy="4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1928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8"/>
          <p:cNvSpPr/>
          <p:nvPr/>
        </p:nvSpPr>
        <p:spPr>
          <a:xfrm>
            <a:off x="1501453" y="1160748"/>
            <a:ext cx="4032448" cy="936104"/>
          </a:xfrm>
          <a:prstGeom prst="wedgeEllipseCallout">
            <a:avLst>
              <a:gd name="adj1" fmla="val -53634"/>
              <a:gd name="adj2" fmla="val 673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Finding </a:t>
            </a:r>
            <a:r>
              <a:rPr lang="en-US" dirty="0">
                <a:solidFill>
                  <a:schemeClr val="tx1"/>
                </a:solidFill>
              </a:rPr>
              <a:t>the language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spoken in Poland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Right Arrow 53"/>
          <p:cNvSpPr/>
          <p:nvPr/>
        </p:nvSpPr>
        <p:spPr>
          <a:xfrm>
            <a:off x="4738669" y="3861048"/>
            <a:ext cx="288032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129"/>
          <p:cNvGrpSpPr/>
          <p:nvPr/>
        </p:nvGrpSpPr>
        <p:grpSpPr>
          <a:xfrm>
            <a:off x="5880329" y="2843050"/>
            <a:ext cx="1860023" cy="1205693"/>
            <a:chOff x="2339752" y="4848570"/>
            <a:chExt cx="706400" cy="380630"/>
          </a:xfrm>
        </p:grpSpPr>
        <p:sp>
          <p:nvSpPr>
            <p:cNvPr id="11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noProof="1" smtClean="0">
                  <a:solidFill>
                    <a:schemeClr val="tx1"/>
                  </a:solidFill>
                </a:rPr>
                <a:t>Polish</a:t>
              </a:r>
              <a:endParaRPr lang="de-DE" noProof="1">
                <a:solidFill>
                  <a:schemeClr val="tx1"/>
                </a:solidFill>
              </a:endParaRPr>
            </a:p>
          </p:txBody>
        </p:sp>
        <p:cxnSp>
          <p:nvCxnSpPr>
            <p:cNvPr id="13" name="Gerade Verbindung mit Pfeil 139"/>
            <p:cNvCxnSpPr/>
            <p:nvPr/>
          </p:nvCxnSpPr>
          <p:spPr>
            <a:xfrm>
              <a:off x="2396618" y="4848570"/>
              <a:ext cx="147549" cy="16688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bgerundetes Rechteck 26"/>
          <p:cNvSpPr/>
          <p:nvPr/>
        </p:nvSpPr>
        <p:spPr>
          <a:xfrm>
            <a:off x="5292079" y="2165996"/>
            <a:ext cx="1860023" cy="6770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noProof="1" smtClean="0">
                <a:solidFill>
                  <a:schemeClr val="tx1"/>
                </a:solidFill>
              </a:rPr>
              <a:t>Poland</a:t>
            </a:r>
            <a:endParaRPr lang="de-DE" noProof="1">
              <a:solidFill>
                <a:schemeClr val="tx1"/>
              </a:solidFill>
            </a:endParaRPr>
          </a:p>
        </p:txBody>
      </p:sp>
      <p:sp>
        <p:nvSpPr>
          <p:cNvPr id="15" name="Textfeld 98"/>
          <p:cNvSpPr txBox="1"/>
          <p:nvPr/>
        </p:nvSpPr>
        <p:spPr>
          <a:xfrm>
            <a:off x="7277335" y="1988840"/>
            <a:ext cx="135953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noProof="1" smtClean="0"/>
              <a:t>Type:country</a:t>
            </a:r>
            <a:endParaRPr lang="de-DE" sz="1600" noProof="1"/>
          </a:p>
        </p:txBody>
      </p:sp>
      <p:sp>
        <p:nvSpPr>
          <p:cNvPr id="16" name="Textfeld 98"/>
          <p:cNvSpPr txBox="1"/>
          <p:nvPr/>
        </p:nvSpPr>
        <p:spPr>
          <a:xfrm>
            <a:off x="7429735" y="3040638"/>
            <a:ext cx="152785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noProof="1" smtClean="0"/>
              <a:t>Type:language</a:t>
            </a:r>
            <a:endParaRPr lang="de-DE" sz="1600" noProof="1"/>
          </a:p>
        </p:txBody>
      </p:sp>
      <p:cxnSp>
        <p:nvCxnSpPr>
          <p:cNvPr id="17" name="Gerade Verbindung mit Pfeil 139"/>
          <p:cNvCxnSpPr/>
          <p:nvPr/>
        </p:nvCxnSpPr>
        <p:spPr>
          <a:xfrm>
            <a:off x="6030063" y="2810680"/>
            <a:ext cx="388512" cy="59337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雲朵形圖說文字 2"/>
          <p:cNvSpPr/>
          <p:nvPr/>
        </p:nvSpPr>
        <p:spPr>
          <a:xfrm>
            <a:off x="5026701" y="4581128"/>
            <a:ext cx="3793772" cy="12241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Returning </a:t>
            </a:r>
            <a:r>
              <a:rPr lang="en-US" altLang="zh-TW" b="1" dirty="0" smtClean="0"/>
              <a:t>Polish</a:t>
            </a:r>
            <a:r>
              <a:rPr lang="en-US" altLang="zh-TW" dirty="0" smtClean="0"/>
              <a:t> as the </a:t>
            </a:r>
            <a:r>
              <a:rPr lang="en-US" altLang="zh-TW" dirty="0"/>
              <a:t>spoken language of </a:t>
            </a:r>
            <a:r>
              <a:rPr lang="en-US" altLang="zh-TW" b="1" dirty="0"/>
              <a:t>Poland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8" name="Right Arrow 53"/>
          <p:cNvSpPr/>
          <p:nvPr/>
        </p:nvSpPr>
        <p:spPr>
          <a:xfrm rot="5400000">
            <a:off x="6663536" y="4077072"/>
            <a:ext cx="288032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72000" y="6072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ea typeface="新細明體" pitchFamily="18" charset="-120"/>
              </a:rPr>
              <a:t>Extract meaningful parts of data w.r.t. the keywords</a:t>
            </a:r>
          </a:p>
        </p:txBody>
      </p:sp>
      <p:sp>
        <p:nvSpPr>
          <p:cNvPr id="2" name="矩形 1"/>
          <p:cNvSpPr/>
          <p:nvPr/>
        </p:nvSpPr>
        <p:spPr>
          <a:xfrm>
            <a:off x="1547664" y="2268161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Returns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documents </a:t>
            </a:r>
            <a:r>
              <a:rPr lang="en-US" altLang="zh-TW" sz="1600" dirty="0"/>
              <a:t>about Poland that might contain the needed information.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07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6" grpId="0"/>
      <p:bldP spid="3" grpId="0" animBg="1"/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4797351" y="2708920"/>
            <a:ext cx="1981200" cy="485675"/>
          </a:xfrm>
          <a:prstGeom prst="wedgeRectCallout">
            <a:avLst>
              <a:gd name="adj1" fmla="val -41745"/>
              <a:gd name="adj2" fmla="val 81250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800" i="1" dirty="0" smtClean="0">
                <a:solidFill>
                  <a:schemeClr val="hlink"/>
                </a:solidFill>
                <a:ea typeface="新細明體" pitchFamily="18" charset="-120"/>
              </a:rPr>
              <a:t>Keywords</a:t>
            </a:r>
            <a:endParaRPr lang="en-US" altLang="zh-TW" sz="2800" i="1" dirty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6613649" y="6358930"/>
            <a:ext cx="14478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5470649" y="6358930"/>
            <a:ext cx="9906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2727449" y="6358930"/>
            <a:ext cx="10668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1889249" y="6358930"/>
            <a:ext cx="5334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1432049" y="4530130"/>
            <a:ext cx="10668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3946649" y="3387130"/>
            <a:ext cx="914400" cy="381000"/>
          </a:xfrm>
          <a:prstGeom prst="rect">
            <a:avLst/>
          </a:prstGeom>
          <a:noFill/>
          <a:ln w="381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5512"/>
              </p:ext>
            </p:extLst>
          </p:nvPr>
        </p:nvGraphicFramePr>
        <p:xfrm>
          <a:off x="755576" y="3060105"/>
          <a:ext cx="80835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Visio" r:id="rId3" imgW="8084210" imgH="3702406" progId="Visio.Drawing.6">
                  <p:embed/>
                </p:oleObj>
              </mc:Choice>
              <mc:Fallback>
                <p:oleObj name="Visio" r:id="rId3" imgW="8084210" imgH="3702406" progId="Visio.Drawing.6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60105"/>
                        <a:ext cx="80835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107504" y="125191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Structural node </a:t>
            </a:r>
            <a:r>
              <a:rPr lang="en-US" altLang="zh-TW" sz="2000" dirty="0" smtClean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: 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tuple</a:t>
            </a:r>
            <a:r>
              <a:rPr lang="en-US" altLang="zh-TW" sz="2000" dirty="0" smtClean="0"/>
              <a:t>   ,  </a:t>
            </a:r>
            <a:r>
              <a:rPr lang="en-US" altLang="zh-TW" sz="2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Keyword node </a:t>
            </a:r>
            <a:r>
              <a:rPr lang="en-US" altLang="zh-TW" sz="2000" dirty="0" smtClean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: keywords</a:t>
            </a:r>
          </a:p>
          <a:p>
            <a:pPr marL="457200" lvl="0" indent="-457200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Edges : </a:t>
            </a:r>
            <a:r>
              <a:rPr lang="en-US" altLang="zh-TW" sz="2000" dirty="0" smtClean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foreign-key references</a:t>
            </a:r>
            <a:endParaRPr lang="en-US" altLang="zh-TW" sz="2000" dirty="0">
              <a:solidFill>
                <a:srgbClr val="3333CC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Edges 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and nodes may have </a:t>
            </a:r>
            <a:r>
              <a:rPr lang="en-US" altLang="zh-TW" sz="2000" i="1" dirty="0" smtClean="0">
                <a:solidFill>
                  <a:srgbClr val="CC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weights</a:t>
            </a:r>
          </a:p>
          <a:p>
            <a:pPr lvl="1" fontAlgn="base">
              <a:spcAft>
                <a:spcPct val="0"/>
              </a:spcAft>
              <a:buClr>
                <a:srgbClr val="000000"/>
              </a:buClr>
            </a:pPr>
            <a:r>
              <a:rPr lang="en-US" altLang="zh-TW" sz="2000" dirty="0" smtClean="0">
                <a:solidFill>
                  <a:srgbClr val="3333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Weak relationships are </a:t>
            </a:r>
            <a:r>
              <a:rPr lang="en-US" altLang="zh-TW" sz="2000" i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penalized</a:t>
            </a:r>
            <a:r>
              <a:rPr lang="en-US" altLang="zh-TW" sz="20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by large weights</a:t>
            </a: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Introduction - Data Graph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5" grpId="0" animBg="1"/>
      <p:bldP spid="52258" grpId="0" animBg="1"/>
      <p:bldP spid="52259" grpId="0" animBg="1"/>
      <p:bldP spid="52260" grpId="0" animBg="1"/>
      <p:bldP spid="52261" grpId="0" animBg="1"/>
      <p:bldP spid="52262" grpId="0" animBg="1"/>
      <p:bldP spid="52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485329"/>
            <a:ext cx="7776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smtClean="0">
                <a:ea typeface="新細明體" pitchFamily="18" charset="-120"/>
              </a:rPr>
              <a:t>Efficiently generating answer (Candidate answer)</a:t>
            </a:r>
            <a:endParaRPr lang="en-US" altLang="zh-TW" sz="2400" dirty="0">
              <a:ea typeface="新細明體" pitchFamily="18" charset="-12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475481" y="2123504"/>
            <a:ext cx="7768927" cy="1233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8A642">
                  <a:gamma/>
                  <a:tint val="75686"/>
                  <a:invGamma/>
                </a:srgbClr>
              </a:gs>
              <a:gs pos="50000">
                <a:srgbClr val="D8A642"/>
              </a:gs>
              <a:gs pos="100000">
                <a:srgbClr val="D8A642">
                  <a:gamma/>
                  <a:tint val="75686"/>
                  <a:invGamma/>
                </a:srgbClr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D8A64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en-US" altLang="zh-TW" sz="2000" dirty="0" smtClean="0"/>
              <a:t>Using the algorithm to create </a:t>
            </a:r>
            <a:r>
              <a:rPr lang="en-US" altLang="zh-TW" sz="2000" dirty="0"/>
              <a:t>a node for each keyword </a:t>
            </a:r>
            <a:r>
              <a:rPr lang="en-US" altLang="zh-TW" sz="2000" dirty="0" smtClean="0"/>
              <a:t>of the given</a:t>
            </a:r>
          </a:p>
          <a:p>
            <a:r>
              <a:rPr lang="en-US" altLang="zh-TW" sz="2000" dirty="0" smtClean="0"/>
              <a:t>query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and then </a:t>
            </a:r>
            <a:r>
              <a:rPr lang="en-US" altLang="zh-TW" sz="2000" dirty="0"/>
              <a:t>add edges from </a:t>
            </a:r>
            <a:r>
              <a:rPr lang="en-US" altLang="zh-TW" sz="2000" dirty="0" smtClean="0"/>
              <a:t>keyword to </a:t>
            </a:r>
            <a:r>
              <a:rPr lang="en-US" altLang="zh-TW" sz="2000" dirty="0"/>
              <a:t>all the </a:t>
            </a:r>
            <a:r>
              <a:rPr lang="en-US" altLang="zh-TW" sz="2000" dirty="0" smtClean="0"/>
              <a:t>nodes of </a:t>
            </a:r>
            <a:r>
              <a:rPr lang="en-US" altLang="zh-TW" sz="2000" dirty="0"/>
              <a:t>the </a:t>
            </a:r>
            <a:endParaRPr lang="en-US" altLang="zh-TW" sz="2000" dirty="0" smtClean="0"/>
          </a:p>
          <a:p>
            <a:r>
              <a:rPr lang="en-US" altLang="zh-TW" sz="2000" dirty="0" smtClean="0"/>
              <a:t>data graph that </a:t>
            </a:r>
            <a:r>
              <a:rPr lang="en-US" altLang="zh-TW" sz="2000" dirty="0"/>
              <a:t>contain </a:t>
            </a:r>
            <a:r>
              <a:rPr lang="en-US" altLang="zh-TW" sz="2000" dirty="0" smtClean="0"/>
              <a:t>keyword.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itchFamily="18" charset="-12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467542" y="4869160"/>
            <a:ext cx="7776865" cy="123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C9E83">
                  <a:gamma/>
                  <a:tint val="75686"/>
                  <a:invGamma/>
                </a:srgbClr>
              </a:gs>
              <a:gs pos="50000">
                <a:srgbClr val="4C9E83"/>
              </a:gs>
              <a:gs pos="100000">
                <a:srgbClr val="4C9E83">
                  <a:gamma/>
                  <a:tint val="75686"/>
                  <a:invGamma/>
                </a:srgbClr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4C9E8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en-US" altLang="zh-TW" sz="2000" dirty="0"/>
              <a:t>F</a:t>
            </a:r>
            <a:r>
              <a:rPr lang="en-US" altLang="zh-TW" sz="2000" dirty="0" smtClean="0"/>
              <a:t>inding </a:t>
            </a:r>
            <a:r>
              <a:rPr lang="en-US" altLang="zh-TW" sz="2000" dirty="0"/>
              <a:t>methods for </a:t>
            </a:r>
            <a:r>
              <a:rPr lang="en-US" altLang="zh-TW" sz="2000" dirty="0" smtClean="0"/>
              <a:t>effectively ranking </a:t>
            </a:r>
            <a:r>
              <a:rPr lang="en-US" altLang="zh-TW" sz="2000" dirty="0"/>
              <a:t>the generated </a:t>
            </a:r>
            <a:r>
              <a:rPr lang="en-US" altLang="zh-TW" sz="2000" dirty="0" smtClean="0"/>
              <a:t>answers </a:t>
            </a:r>
          </a:p>
          <a:p>
            <a:r>
              <a:rPr lang="en-US" altLang="zh-TW" sz="2000" dirty="0" smtClean="0"/>
              <a:t>according </a:t>
            </a:r>
            <a:r>
              <a:rPr lang="en-US" altLang="zh-TW" sz="2000" dirty="0"/>
              <a:t>to their </a:t>
            </a:r>
            <a:r>
              <a:rPr lang="en-US" altLang="zh-TW" sz="2000" dirty="0" smtClean="0"/>
              <a:t>relevance to </a:t>
            </a:r>
            <a:r>
              <a:rPr lang="en-US" altLang="zh-TW" sz="2000" dirty="0"/>
              <a:t>the user</a:t>
            </a:r>
            <a:r>
              <a:rPr lang="en-US" altLang="zh-TW" sz="2000" dirty="0" smtClean="0"/>
              <a:t>.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itchFamily="18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Goal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342900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kern="0" dirty="0">
                <a:solidFill>
                  <a:sysClr val="windowText" lastClr="000000"/>
                </a:solidFill>
                <a:ea typeface="新細明體" pitchFamily="18" charset="-120"/>
              </a:rPr>
              <a:t>K. </a:t>
            </a:r>
            <a:r>
              <a:rPr lang="en-US" altLang="zh-TW" sz="1600" kern="0" dirty="0" err="1">
                <a:solidFill>
                  <a:sysClr val="windowText" lastClr="000000"/>
                </a:solidFill>
                <a:ea typeface="新細明體" pitchFamily="18" charset="-120"/>
              </a:rPr>
              <a:t>Golenberg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新細明體" pitchFamily="18" charset="-120"/>
              </a:rPr>
              <a:t>, B. </a:t>
            </a:r>
            <a:r>
              <a:rPr lang="en-US" altLang="zh-TW" sz="1600" kern="0" dirty="0" err="1">
                <a:solidFill>
                  <a:sysClr val="windowText" lastClr="000000"/>
                </a:solidFill>
                <a:ea typeface="新細明體" pitchFamily="18" charset="-120"/>
              </a:rPr>
              <a:t>Kimelfeld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新細明體" pitchFamily="18" charset="-120"/>
              </a:rPr>
              <a:t>, and Y. </a:t>
            </a:r>
            <a:r>
              <a:rPr lang="en-US" altLang="zh-TW" sz="1600" kern="0" dirty="0" err="1">
                <a:solidFill>
                  <a:sysClr val="windowText" lastClr="000000"/>
                </a:solidFill>
                <a:ea typeface="新細明體" pitchFamily="18" charset="-120"/>
              </a:rPr>
              <a:t>Sagiv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新細明體" pitchFamily="18" charset="-120"/>
              </a:rPr>
              <a:t>. Keyword </a:t>
            </a:r>
            <a:r>
              <a:rPr lang="en-US" altLang="zh-TW" sz="1600" kern="0" dirty="0" smtClean="0">
                <a:solidFill>
                  <a:sysClr val="windowText" lastClr="000000"/>
                </a:solidFill>
                <a:ea typeface="新細明體" pitchFamily="18" charset="-120"/>
              </a:rPr>
              <a:t>proximity search 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新細明體" pitchFamily="18" charset="-120"/>
              </a:rPr>
              <a:t>in complex data graphs. In SIGMOD, 2008.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4119463"/>
            <a:ext cx="7776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 smtClean="0">
                <a:ea typeface="新細明體" pitchFamily="18" charset="-120"/>
              </a:rPr>
              <a:t> </a:t>
            </a:r>
            <a:r>
              <a:rPr lang="en-US" altLang="zh-TW" sz="2400" dirty="0" smtClean="0"/>
              <a:t>Ranking </a:t>
            </a:r>
            <a:r>
              <a:rPr lang="en-US" altLang="zh-TW" sz="2400" dirty="0"/>
              <a:t>the </a:t>
            </a:r>
            <a:r>
              <a:rPr lang="en-US" altLang="zh-TW" sz="2400" dirty="0">
                <a:ea typeface="新細明體" pitchFamily="18" charset="-120"/>
              </a:rPr>
              <a:t>candidate </a:t>
            </a:r>
            <a:r>
              <a:rPr lang="en-US" altLang="zh-TW" sz="2400" dirty="0"/>
              <a:t>answers </a:t>
            </a:r>
            <a:r>
              <a:rPr lang="en-US" altLang="zh-TW" sz="2400" dirty="0">
                <a:ea typeface="新細明體" pitchFamily="18" charset="-120"/>
              </a:rPr>
              <a:t>(</a:t>
            </a:r>
            <a:r>
              <a:rPr lang="en-US" altLang="zh-TW" sz="2400" b="1" dirty="0">
                <a:ea typeface="新細明體" pitchFamily="18" charset="-120"/>
              </a:rPr>
              <a:t>This Paper focus on</a:t>
            </a:r>
            <a:r>
              <a:rPr lang="en-US" altLang="zh-TW" sz="2400" dirty="0" smtClean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1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309078"/>
            <a:ext cx="741682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i="1" dirty="0" smtClean="0">
                <a:latin typeface="Arial Rounded MT Bold" pitchFamily="34" charset="0"/>
                <a:ea typeface="新細明體" pitchFamily="18" charset="-120"/>
              </a:rPr>
              <a:t>Query </a:t>
            </a:r>
            <a:r>
              <a:rPr lang="en-US" altLang="zh-TW" sz="2800" dirty="0" smtClean="0">
                <a:latin typeface="Arial Rounded MT Bold" pitchFamily="34" charset="0"/>
                <a:ea typeface="新細明體" pitchFamily="18" charset="-120"/>
              </a:rPr>
              <a:t>= { 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Summers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Cohen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coffee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dirty="0">
                <a:latin typeface="Arial Rounded MT Bold" pitchFamily="34" charset="0"/>
                <a:ea typeface="新細明體" pitchFamily="18" charset="-120"/>
              </a:rPr>
              <a:t>}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11298"/>
              </p:ext>
            </p:extLst>
          </p:nvPr>
        </p:nvGraphicFramePr>
        <p:xfrm>
          <a:off x="251520" y="1887190"/>
          <a:ext cx="80835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Visio" r:id="rId3" imgW="8084210" imgH="3702406" progId="Visio.Drawing.6">
                  <p:embed/>
                </p:oleObj>
              </mc:Choice>
              <mc:Fallback>
                <p:oleObj name="Visio" r:id="rId3" imgW="8084210" imgH="37024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7190"/>
                        <a:ext cx="80835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75920" y="5208240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8920" y="5208240"/>
            <a:ext cx="14478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37320" y="3303240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Introduction </a:t>
            </a:r>
            <a:r>
              <a:rPr lang="en-US" altLang="zh-TW" sz="2800" b="1" dirty="0" smtClean="0">
                <a:latin typeface="Arial Rounded MT Bold" pitchFamily="34" charset="0"/>
              </a:rPr>
              <a:t>- Data Graph (Query)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6022449"/>
            <a:ext cx="48478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TW" sz="2200" dirty="0">
                <a:ea typeface="新細明體" charset="-120"/>
              </a:rPr>
              <a:t>Contains </a:t>
            </a:r>
            <a:r>
              <a:rPr lang="en-US" altLang="zh-TW" sz="2200" i="1" dirty="0">
                <a:solidFill>
                  <a:srgbClr val="CC0000"/>
                </a:solidFill>
                <a:ea typeface="新細明體" charset="-120"/>
              </a:rPr>
              <a:t>all keywords</a:t>
            </a:r>
            <a:r>
              <a:rPr lang="en-US" altLang="zh-TW" sz="2200" dirty="0">
                <a:solidFill>
                  <a:srgbClr val="CC0000"/>
                </a:solidFill>
                <a:ea typeface="新細明體" charset="-120"/>
              </a:rPr>
              <a:t> </a:t>
            </a:r>
            <a:r>
              <a:rPr lang="en-US" altLang="zh-TW" sz="2200" dirty="0">
                <a:ea typeface="新細明體" charset="-120"/>
              </a:rPr>
              <a:t>of the query</a:t>
            </a:r>
          </a:p>
        </p:txBody>
      </p:sp>
    </p:spTree>
    <p:extLst>
      <p:ext uri="{BB962C8B-B14F-4D97-AF65-F5344CB8AC3E}">
        <p14:creationId xmlns:p14="http://schemas.microsoft.com/office/powerpoint/2010/main" val="42119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309078"/>
            <a:ext cx="741682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i="1" dirty="0" smtClean="0">
                <a:latin typeface="Arial Rounded MT Bold" pitchFamily="34" charset="0"/>
                <a:ea typeface="新細明體" pitchFamily="18" charset="-120"/>
              </a:rPr>
              <a:t>Query </a:t>
            </a:r>
            <a:r>
              <a:rPr lang="en-US" altLang="zh-TW" sz="2800" dirty="0" smtClean="0">
                <a:latin typeface="Arial Rounded MT Bold" pitchFamily="34" charset="0"/>
                <a:ea typeface="新細明體" pitchFamily="18" charset="-120"/>
              </a:rPr>
              <a:t>= { 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Summers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Cohen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coffee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dirty="0">
                <a:latin typeface="Arial Rounded MT Bold" pitchFamily="34" charset="0"/>
                <a:ea typeface="新細明體" pitchFamily="18" charset="-120"/>
              </a:rPr>
              <a:t>}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8920" y="5208240"/>
            <a:ext cx="14478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Data Graph (Query</a:t>
            </a:r>
            <a:r>
              <a:rPr lang="zh-TW" altLang="en-US" sz="2800" b="1" dirty="0" smtClean="0">
                <a:latin typeface="Arial Rounded MT Bold" pitchFamily="34" charset="0"/>
              </a:rPr>
              <a:t> </a:t>
            </a:r>
            <a:r>
              <a:rPr lang="en-US" altLang="zh-TW" sz="2800" b="1" dirty="0" smtClean="0">
                <a:latin typeface="Arial Rounded MT Bold" pitchFamily="34" charset="0"/>
              </a:rPr>
              <a:t>Result)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95781"/>
              </p:ext>
            </p:extLst>
          </p:nvPr>
        </p:nvGraphicFramePr>
        <p:xfrm>
          <a:off x="250825" y="1916113"/>
          <a:ext cx="80835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Visio" r:id="rId3" imgW="8084210" imgH="3702406" progId="Visio.Drawing.6">
                  <p:embed/>
                </p:oleObj>
              </mc:Choice>
              <mc:Fallback>
                <p:oleObj name="Visio" r:id="rId3" imgW="8084210" imgH="37024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80835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975920" y="5237882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937320" y="3332882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18846"/>
              </p:ext>
            </p:extLst>
          </p:nvPr>
        </p:nvGraphicFramePr>
        <p:xfrm>
          <a:off x="5282308" y="3332882"/>
          <a:ext cx="4556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" name="Visio" r:id="rId5" imgW="455066" imgH="455066" progId="Visio.Drawing.6">
                  <p:embed/>
                </p:oleObj>
              </mc:Choice>
              <mc:Fallback>
                <p:oleObj name="Visio" r:id="rId5" imgW="455066" imgH="4550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308" y="3332882"/>
                        <a:ext cx="4556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12965"/>
              </p:ext>
            </p:extLst>
          </p:nvPr>
        </p:nvGraphicFramePr>
        <p:xfrm>
          <a:off x="1927920" y="2647082"/>
          <a:ext cx="4556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" name="Visio" r:id="rId7" imgW="455066" imgH="455066" progId="Visio.Drawing.6">
                  <p:embed/>
                </p:oleObj>
              </mc:Choice>
              <mc:Fallback>
                <p:oleObj name="Visio" r:id="rId7" imgW="455066" imgH="4550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920" y="2647082"/>
                        <a:ext cx="4556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23528" y="5949280"/>
            <a:ext cx="7898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TW" sz="2200" dirty="0" smtClean="0">
                <a:ea typeface="新細明體" charset="-120"/>
              </a:rPr>
              <a:t>An </a:t>
            </a:r>
            <a:r>
              <a:rPr lang="en-US" altLang="zh-TW" sz="2200" i="1" dirty="0" smtClean="0">
                <a:solidFill>
                  <a:srgbClr val="CC0000"/>
                </a:solidFill>
                <a:ea typeface="新細明體" charset="-120"/>
              </a:rPr>
              <a:t>answer </a:t>
            </a:r>
            <a:r>
              <a:rPr lang="en-US" altLang="zh-TW" sz="2200" dirty="0">
                <a:ea typeface="新細明體" charset="-120"/>
              </a:rPr>
              <a:t>is a</a:t>
            </a:r>
            <a:r>
              <a:rPr lang="en-US" altLang="zh-TW" sz="2200" dirty="0">
                <a:solidFill>
                  <a:srgbClr val="003399"/>
                </a:solidFill>
                <a:ea typeface="新細明體" charset="-120"/>
              </a:rPr>
              <a:t> </a:t>
            </a:r>
            <a:r>
              <a:rPr lang="en-US" altLang="zh-TW" sz="2200" i="1" dirty="0">
                <a:solidFill>
                  <a:srgbClr val="CC0000"/>
                </a:solidFill>
                <a:ea typeface="新細明體" charset="-120"/>
              </a:rPr>
              <a:t>directed </a:t>
            </a:r>
            <a:r>
              <a:rPr lang="en-US" altLang="zh-TW" sz="2200" i="1" dirty="0" err="1">
                <a:solidFill>
                  <a:srgbClr val="CC0000"/>
                </a:solidFill>
                <a:ea typeface="新細明體" charset="-120"/>
              </a:rPr>
              <a:t>subtree</a:t>
            </a:r>
            <a:r>
              <a:rPr lang="en-US" altLang="zh-TW" sz="2200" dirty="0">
                <a:solidFill>
                  <a:srgbClr val="003399"/>
                </a:solidFill>
                <a:ea typeface="新細明體" charset="-120"/>
              </a:rPr>
              <a:t> </a:t>
            </a:r>
            <a:r>
              <a:rPr lang="en-US" altLang="zh-TW" sz="2200" dirty="0">
                <a:ea typeface="新細明體" charset="-120"/>
              </a:rPr>
              <a:t>of the data </a:t>
            </a:r>
            <a:r>
              <a:rPr lang="en-US" altLang="zh-TW" sz="2200" dirty="0" smtClean="0">
                <a:ea typeface="新細明體" charset="-120"/>
              </a:rPr>
              <a:t>graph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TW" sz="2200" dirty="0">
                <a:ea typeface="新細明體" charset="-120"/>
              </a:rPr>
              <a:t>Has </a:t>
            </a:r>
            <a:r>
              <a:rPr lang="en-US" altLang="zh-TW" sz="2200" i="1" dirty="0">
                <a:solidFill>
                  <a:srgbClr val="CC0000"/>
                </a:solidFill>
                <a:ea typeface="新細明體" charset="-120"/>
              </a:rPr>
              <a:t>no redundant edges</a:t>
            </a:r>
            <a:r>
              <a:rPr lang="en-US" altLang="zh-TW" sz="2200" i="1" dirty="0">
                <a:solidFill>
                  <a:srgbClr val="9900CC"/>
                </a:solidFill>
                <a:ea typeface="新細明體" charset="-120"/>
              </a:rPr>
              <a:t> </a:t>
            </a:r>
            <a:r>
              <a:rPr lang="en-US" altLang="zh-TW" sz="2200" dirty="0">
                <a:ea typeface="新細明體" charset="-120"/>
              </a:rPr>
              <a:t>(and nodes</a:t>
            </a:r>
            <a:r>
              <a:rPr lang="en-US" altLang="zh-TW" sz="2200" dirty="0" smtClean="0">
                <a:ea typeface="新細明體" charset="-120"/>
              </a:rPr>
              <a:t>) </a:t>
            </a:r>
            <a:endParaRPr lang="en-US" altLang="zh-TW" sz="22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5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309078"/>
            <a:ext cx="741682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i="1" dirty="0" smtClean="0">
                <a:latin typeface="Arial Rounded MT Bold" pitchFamily="34" charset="0"/>
                <a:ea typeface="新細明體" pitchFamily="18" charset="-120"/>
              </a:rPr>
              <a:t>Query </a:t>
            </a:r>
            <a:r>
              <a:rPr lang="en-US" altLang="zh-TW" sz="2800" dirty="0" smtClean="0">
                <a:latin typeface="Arial Rounded MT Bold" pitchFamily="34" charset="0"/>
                <a:ea typeface="新細明體" pitchFamily="18" charset="-120"/>
              </a:rPr>
              <a:t>= { 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Summers</a:t>
            </a:r>
            <a:r>
              <a:rPr lang="en-US" altLang="zh-TW" sz="2800" b="1" dirty="0" smtClean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Cohen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, 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  <a:cs typeface="Courier New" pitchFamily="49" charset="0"/>
              </a:rPr>
              <a:t>coffee</a:t>
            </a:r>
            <a:r>
              <a:rPr lang="en-US" altLang="zh-TW" sz="2800" b="1" dirty="0">
                <a:latin typeface="Arial Rounded MT Bold" pitchFamily="34" charset="0"/>
                <a:ea typeface="新細明體" pitchFamily="18" charset="-120"/>
              </a:rPr>
              <a:t> </a:t>
            </a:r>
            <a:r>
              <a:rPr lang="en-US" altLang="zh-TW" sz="2800" dirty="0">
                <a:latin typeface="Arial Rounded MT Bold" pitchFamily="34" charset="0"/>
                <a:ea typeface="新細明體" pitchFamily="18" charset="-120"/>
              </a:rPr>
              <a:t>}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37320" y="3303240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Introduction </a:t>
            </a:r>
            <a:r>
              <a:rPr lang="en-US" altLang="zh-TW" sz="2800" b="1" dirty="0" smtClean="0">
                <a:latin typeface="Arial Rounded MT Bold" pitchFamily="34" charset="0"/>
              </a:rPr>
              <a:t>- Data Graph (Query Result)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75920" y="5208240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118920" y="5208240"/>
            <a:ext cx="14478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37320" y="3303240"/>
            <a:ext cx="990600" cy="38100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46935"/>
              </p:ext>
            </p:extLst>
          </p:nvPr>
        </p:nvGraphicFramePr>
        <p:xfrm>
          <a:off x="250825" y="1887538"/>
          <a:ext cx="80835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Visio" r:id="rId3" imgW="8084210" imgH="3702406" progId="Visio.Drawing.6">
                  <p:embed/>
                </p:oleObj>
              </mc:Choice>
              <mc:Fallback>
                <p:oleObj name="Visio" r:id="rId3" imgW="8084210" imgH="37024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7538"/>
                        <a:ext cx="80835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51920" y="2160240"/>
            <a:ext cx="914400" cy="4572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23528" y="5949280"/>
            <a:ext cx="7898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TW" sz="2200" dirty="0" smtClean="0">
                <a:ea typeface="新細明體" charset="-120"/>
              </a:rPr>
              <a:t>An </a:t>
            </a:r>
            <a:r>
              <a:rPr lang="en-US" altLang="zh-TW" sz="2200" i="1" dirty="0" smtClean="0">
                <a:solidFill>
                  <a:srgbClr val="CC0000"/>
                </a:solidFill>
                <a:ea typeface="新細明體" charset="-120"/>
              </a:rPr>
              <a:t>answer </a:t>
            </a:r>
            <a:r>
              <a:rPr lang="en-US" altLang="zh-TW" sz="2200" dirty="0">
                <a:ea typeface="新細明體" charset="-120"/>
              </a:rPr>
              <a:t>is a</a:t>
            </a:r>
            <a:r>
              <a:rPr lang="en-US" altLang="zh-TW" sz="2200" dirty="0">
                <a:solidFill>
                  <a:srgbClr val="003399"/>
                </a:solidFill>
                <a:ea typeface="新細明體" charset="-120"/>
              </a:rPr>
              <a:t> </a:t>
            </a:r>
            <a:r>
              <a:rPr lang="en-US" altLang="zh-TW" sz="2200" i="1" dirty="0">
                <a:solidFill>
                  <a:srgbClr val="CC0000"/>
                </a:solidFill>
                <a:ea typeface="新細明體" charset="-120"/>
              </a:rPr>
              <a:t>directed </a:t>
            </a:r>
            <a:r>
              <a:rPr lang="en-US" altLang="zh-TW" sz="2200" i="1" dirty="0" err="1">
                <a:solidFill>
                  <a:srgbClr val="CC0000"/>
                </a:solidFill>
                <a:ea typeface="新細明體" charset="-120"/>
              </a:rPr>
              <a:t>subtree</a:t>
            </a:r>
            <a:r>
              <a:rPr lang="en-US" altLang="zh-TW" sz="2200" dirty="0">
                <a:solidFill>
                  <a:srgbClr val="003399"/>
                </a:solidFill>
                <a:ea typeface="新細明體" charset="-120"/>
              </a:rPr>
              <a:t> </a:t>
            </a:r>
            <a:r>
              <a:rPr lang="en-US" altLang="zh-TW" sz="2200" dirty="0">
                <a:ea typeface="新細明體" charset="-120"/>
              </a:rPr>
              <a:t>of the data </a:t>
            </a:r>
            <a:r>
              <a:rPr lang="en-US" altLang="zh-TW" sz="2200" dirty="0" smtClean="0">
                <a:ea typeface="新細明體" charset="-120"/>
              </a:rPr>
              <a:t>graph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TW" sz="2200" dirty="0">
                <a:ea typeface="新細明體" charset="-120"/>
              </a:rPr>
              <a:t>Has </a:t>
            </a:r>
            <a:r>
              <a:rPr lang="en-US" altLang="zh-TW" sz="2200" i="1" dirty="0">
                <a:solidFill>
                  <a:srgbClr val="CC0000"/>
                </a:solidFill>
                <a:ea typeface="新細明體" charset="-120"/>
              </a:rPr>
              <a:t>no redundant edges</a:t>
            </a:r>
            <a:r>
              <a:rPr lang="en-US" altLang="zh-TW" sz="2200" i="1" dirty="0">
                <a:solidFill>
                  <a:srgbClr val="9900CC"/>
                </a:solidFill>
                <a:ea typeface="新細明體" charset="-120"/>
              </a:rPr>
              <a:t> </a:t>
            </a:r>
            <a:r>
              <a:rPr lang="en-US" altLang="zh-TW" sz="2200" dirty="0">
                <a:ea typeface="新細明體" charset="-120"/>
              </a:rPr>
              <a:t>(and nodes</a:t>
            </a:r>
            <a:r>
              <a:rPr lang="en-US" altLang="zh-TW" sz="2200" dirty="0" smtClean="0">
                <a:ea typeface="新細明體" charset="-120"/>
              </a:rPr>
              <a:t>) </a:t>
            </a:r>
            <a:endParaRPr lang="en-US" altLang="zh-TW" sz="22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22868</TotalTime>
  <Words>1452</Words>
  <Application>Microsoft Office PowerPoint</Application>
  <PresentationFormat>如螢幕大小 (4:3)</PresentationFormat>
  <Paragraphs>322</Paragraphs>
  <Slides>28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清晰度</vt:lpstr>
      <vt:lpstr>Visio</vt:lpstr>
      <vt:lpstr>PowerPoint 簡報</vt:lpstr>
      <vt:lpstr>Outline</vt:lpstr>
      <vt:lpstr>Outline</vt:lpstr>
      <vt:lpstr>Introduction</vt:lpstr>
      <vt:lpstr>Introduction - Data Graph</vt:lpstr>
      <vt:lpstr>Introduction - Goal</vt:lpstr>
      <vt:lpstr>Introduction - Data Graph (Query)</vt:lpstr>
      <vt:lpstr>Introduction - Data Graph (Query Result)</vt:lpstr>
      <vt:lpstr>Introduction - Data Graph (Query Result)</vt:lpstr>
      <vt:lpstr>Outline</vt:lpstr>
      <vt:lpstr>Language Model</vt:lpstr>
      <vt:lpstr>Language Model</vt:lpstr>
      <vt:lpstr>Outline</vt:lpstr>
      <vt:lpstr>Ranking Answer</vt:lpstr>
      <vt:lpstr>IR Relevance</vt:lpstr>
      <vt:lpstr>Outline</vt:lpstr>
      <vt:lpstr>Graph Weights - Weight of an Node</vt:lpstr>
      <vt:lpstr>Graph Weights - Weight of an Edge   </vt:lpstr>
      <vt:lpstr>Outline</vt:lpstr>
      <vt:lpstr>Experiment </vt:lpstr>
      <vt:lpstr>PowerPoint 簡報</vt:lpstr>
      <vt:lpstr>Experiment - MAP</vt:lpstr>
      <vt:lpstr>Experiment – Top 1 &amp; RR</vt:lpstr>
      <vt:lpstr>Experiment - MRR</vt:lpstr>
      <vt:lpstr>Outline</vt:lpstr>
      <vt:lpstr>Conclusion</vt:lpstr>
      <vt:lpstr>PowerPoint 簡報</vt:lpstr>
      <vt:lpstr>Mean Reciprocal Rank (MRR)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1876</cp:revision>
  <cp:lastPrinted>2011-11-21T00:22:00Z</cp:lastPrinted>
  <dcterms:created xsi:type="dcterms:W3CDTF">2011-06-14T10:57:34Z</dcterms:created>
  <dcterms:modified xsi:type="dcterms:W3CDTF">2012-10-25T07:06:00Z</dcterms:modified>
</cp:coreProperties>
</file>